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84" r:id="rId3"/>
    <p:sldId id="290" r:id="rId4"/>
    <p:sldId id="283" r:id="rId5"/>
    <p:sldId id="293" r:id="rId6"/>
    <p:sldId id="294" r:id="rId7"/>
    <p:sldId id="298" r:id="rId8"/>
    <p:sldId id="299" r:id="rId9"/>
    <p:sldId id="300" r:id="rId10"/>
    <p:sldId id="297" r:id="rId11"/>
    <p:sldId id="282" r:id="rId12"/>
    <p:sldId id="292" r:id="rId13"/>
    <p:sldId id="291" r:id="rId14"/>
    <p:sldId id="302" r:id="rId15"/>
    <p:sldId id="301" r:id="rId16"/>
    <p:sldId id="296" r:id="rId17"/>
    <p:sldId id="286" r:id="rId18"/>
    <p:sldId id="287" r:id="rId19"/>
    <p:sldId id="277" r:id="rId20"/>
    <p:sldId id="280" r:id="rId21"/>
    <p:sldId id="281" r:id="rId22"/>
    <p:sldId id="276" r:id="rId23"/>
    <p:sldId id="273"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93" d="100"/>
          <a:sy n="93" d="100"/>
        </p:scale>
        <p:origin x="8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BDEB-72CC-4AFA-A7CD-EFC59D489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25E28-D712-4EF1-B1F1-3EB007C85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990E8D-FB5B-4D9C-A47A-4D928CF58A7D}"/>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5" name="Footer Placeholder 4">
            <a:extLst>
              <a:ext uri="{FF2B5EF4-FFF2-40B4-BE49-F238E27FC236}">
                <a16:creationId xmlns:a16="http://schemas.microsoft.com/office/drawing/2014/main" id="{81975309-21FB-49F4-A004-12FEDFF65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D1CEA-4681-4E30-A979-9669719F37D2}"/>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126490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653A-8EE4-4FA5-A201-704582ED0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586C4-82DF-4CD1-8350-849E8E082E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86003-2E26-499D-84A0-6AFF9A66273B}"/>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5" name="Footer Placeholder 4">
            <a:extLst>
              <a:ext uri="{FF2B5EF4-FFF2-40B4-BE49-F238E27FC236}">
                <a16:creationId xmlns:a16="http://schemas.microsoft.com/office/drawing/2014/main" id="{A02DFBEA-43B3-4AF8-8CAB-6E7A1EF0C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22AE5-F3E7-47DB-8AB1-B0B4541C4A33}"/>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175538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70A71-BD6B-48B3-95F3-B5A3C6E4FD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5AA031-DB2F-42C0-94F0-2A80A004D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7812D-1AEF-4F76-81AD-6D644ECD4FD7}"/>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5" name="Footer Placeholder 4">
            <a:extLst>
              <a:ext uri="{FF2B5EF4-FFF2-40B4-BE49-F238E27FC236}">
                <a16:creationId xmlns:a16="http://schemas.microsoft.com/office/drawing/2014/main" id="{D5079D73-7AB3-4917-8CB8-45E888D8A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C2F0E-8E9E-48C5-BF5B-17C373C1EC25}"/>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325344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FA4A-2691-4A1B-9398-9FAA8E806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A1A22-CD37-46DD-9953-3BCAEC467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25C8D-A8C3-4163-96E7-831476B18902}"/>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5" name="Footer Placeholder 4">
            <a:extLst>
              <a:ext uri="{FF2B5EF4-FFF2-40B4-BE49-F238E27FC236}">
                <a16:creationId xmlns:a16="http://schemas.microsoft.com/office/drawing/2014/main" id="{10389EE6-EE30-4ED9-9899-846130203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5923-DF04-47F9-8D7E-BDF627857504}"/>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75360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2642-3977-454D-A2A4-43F9A11E0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C0CE69-1E44-4C74-9712-E4471ADCB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E8AEFF-50D8-4714-A8D0-3BC06F350D4E}"/>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5" name="Footer Placeholder 4">
            <a:extLst>
              <a:ext uri="{FF2B5EF4-FFF2-40B4-BE49-F238E27FC236}">
                <a16:creationId xmlns:a16="http://schemas.microsoft.com/office/drawing/2014/main" id="{F73CCBB4-CB05-4EF8-ABAF-235A87220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BE079-6DA4-4645-9AD1-EFBB5FF54768}"/>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209248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3386-6388-4903-BC4D-7D619456E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2B58D-DEDB-4046-8CE8-177780AC98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8BE6E-8473-436E-8D14-BFEAA1551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D47B17-0A6C-4BAB-868A-876AAEB1A2F4}"/>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6" name="Footer Placeholder 5">
            <a:extLst>
              <a:ext uri="{FF2B5EF4-FFF2-40B4-BE49-F238E27FC236}">
                <a16:creationId xmlns:a16="http://schemas.microsoft.com/office/drawing/2014/main" id="{99E2FF1F-AE04-4FC7-82E2-332A751B0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FA003-E30F-4F0D-8D9A-F9A081596690}"/>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221716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5CF7-BAFC-4BD9-B7E5-5A528CB3D9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837616-68C9-4110-A2C4-6E9A7C428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7227-1522-4E76-A3A7-260A0C3EE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D618D-027E-4055-BA9C-15D15E9B3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24C8C-9327-4499-8FAE-A55ACB6E7B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098C58-4F00-4581-8247-4733716DD96E}"/>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8" name="Footer Placeholder 7">
            <a:extLst>
              <a:ext uri="{FF2B5EF4-FFF2-40B4-BE49-F238E27FC236}">
                <a16:creationId xmlns:a16="http://schemas.microsoft.com/office/drawing/2014/main" id="{61746BE8-4F3F-4081-AE75-2566FA6309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3E7BB1-CDF5-4598-813D-A415DDBBFBA6}"/>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178710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11C6-0AD8-4C24-A371-52BE9240A1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3797A5-6C60-4A96-94C1-CDA21EEABB84}"/>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4" name="Footer Placeholder 3">
            <a:extLst>
              <a:ext uri="{FF2B5EF4-FFF2-40B4-BE49-F238E27FC236}">
                <a16:creationId xmlns:a16="http://schemas.microsoft.com/office/drawing/2014/main" id="{7B8AA9FF-DD60-4675-8BC9-49E8AE3C12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FFF0E-CF95-402E-AE84-AF501A446E2B}"/>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26172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2CF32E-CED5-40E7-A812-3E37A63E58F3}"/>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3" name="Footer Placeholder 2">
            <a:extLst>
              <a:ext uri="{FF2B5EF4-FFF2-40B4-BE49-F238E27FC236}">
                <a16:creationId xmlns:a16="http://schemas.microsoft.com/office/drawing/2014/main" id="{DFA256A5-D370-42FE-BEC1-C472E9CCF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6565BE-963C-4F53-8ED0-B86A9BC62B58}"/>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104754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96DA-3CC6-4A78-BEA0-A93B6823D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364865-81E4-44A6-8747-1AC0EFB45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0EC6F7-2E08-4BB2-948D-9F3EC67B7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7810D-6EC6-4BE3-85C1-C888F0D86146}"/>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6" name="Footer Placeholder 5">
            <a:extLst>
              <a:ext uri="{FF2B5EF4-FFF2-40B4-BE49-F238E27FC236}">
                <a16:creationId xmlns:a16="http://schemas.microsoft.com/office/drawing/2014/main" id="{D84DE535-7661-4039-9792-D06160E37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2397C-395F-4F6E-ACA9-177185A7FA33}"/>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388976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80E1-97A6-4338-8003-68B7B790C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87FEA7-19BF-46A5-9793-AB1D11B5A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73EBC8-1A09-4742-B511-FC3350FA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45730-F91E-4400-B38B-C99ACB90A8E2}"/>
              </a:ext>
            </a:extLst>
          </p:cNvPr>
          <p:cNvSpPr>
            <a:spLocks noGrp="1"/>
          </p:cNvSpPr>
          <p:nvPr>
            <p:ph type="dt" sz="half" idx="10"/>
          </p:nvPr>
        </p:nvSpPr>
        <p:spPr/>
        <p:txBody>
          <a:bodyPr/>
          <a:lstStyle/>
          <a:p>
            <a:fld id="{17E36EA2-EB39-4BB8-8A44-347CEAFF8B4E}" type="datetimeFigureOut">
              <a:rPr lang="en-US" smtClean="0"/>
              <a:t>7/30/2021</a:t>
            </a:fld>
            <a:endParaRPr lang="en-US"/>
          </a:p>
        </p:txBody>
      </p:sp>
      <p:sp>
        <p:nvSpPr>
          <p:cNvPr id="6" name="Footer Placeholder 5">
            <a:extLst>
              <a:ext uri="{FF2B5EF4-FFF2-40B4-BE49-F238E27FC236}">
                <a16:creationId xmlns:a16="http://schemas.microsoft.com/office/drawing/2014/main" id="{D6CB9A0C-20CD-4D3D-B81B-8EBD5F23F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7EE5B-A335-4B6B-831B-99593806C70F}"/>
              </a:ext>
            </a:extLst>
          </p:cNvPr>
          <p:cNvSpPr>
            <a:spLocks noGrp="1"/>
          </p:cNvSpPr>
          <p:nvPr>
            <p:ph type="sldNum" sz="quarter" idx="12"/>
          </p:nvPr>
        </p:nvSpPr>
        <p:spPr/>
        <p:txBody>
          <a:bodyPr/>
          <a:lstStyle/>
          <a:p>
            <a:fld id="{5CAC6EA7-EF2D-42F2-ACE4-48D83EA9858A}" type="slidenum">
              <a:rPr lang="en-US" smtClean="0"/>
              <a:t>‹#›</a:t>
            </a:fld>
            <a:endParaRPr lang="en-US"/>
          </a:p>
        </p:txBody>
      </p:sp>
    </p:spTree>
    <p:extLst>
      <p:ext uri="{BB962C8B-B14F-4D97-AF65-F5344CB8AC3E}">
        <p14:creationId xmlns:p14="http://schemas.microsoft.com/office/powerpoint/2010/main" val="223632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5E1CF-7D65-486C-B325-D39FB97E0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B8E6A8-F5FF-40DD-9256-EDCE11FF1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CB65E-7B75-4363-B583-1A284AEB2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36EA2-EB39-4BB8-8A44-347CEAFF8B4E}" type="datetimeFigureOut">
              <a:rPr lang="en-US" smtClean="0"/>
              <a:t>7/30/2021</a:t>
            </a:fld>
            <a:endParaRPr lang="en-US"/>
          </a:p>
        </p:txBody>
      </p:sp>
      <p:sp>
        <p:nvSpPr>
          <p:cNvPr id="5" name="Footer Placeholder 4">
            <a:extLst>
              <a:ext uri="{FF2B5EF4-FFF2-40B4-BE49-F238E27FC236}">
                <a16:creationId xmlns:a16="http://schemas.microsoft.com/office/drawing/2014/main" id="{0AB7BCE6-C3F4-4508-B8D5-ADF970715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B2FA4-7EFE-4E01-A0F5-7D95ADE28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C6EA7-EF2D-42F2-ACE4-48D83EA9858A}" type="slidenum">
              <a:rPr lang="en-US" smtClean="0"/>
              <a:t>‹#›</a:t>
            </a:fld>
            <a:endParaRPr lang="en-US"/>
          </a:p>
        </p:txBody>
      </p:sp>
    </p:spTree>
    <p:extLst>
      <p:ext uri="{BB962C8B-B14F-4D97-AF65-F5344CB8AC3E}">
        <p14:creationId xmlns:p14="http://schemas.microsoft.com/office/powerpoint/2010/main" val="165583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01.safelinks.protection.outlook.com/?url=https%3A%2F%2Fcapitalresearch.org%2Fapp%2Fuploads%2FCRC_BigMoneyInDarkShadows_v15_FINAL.pdf&amp;data=04%7C01%7C%7C798ff2109f104c37470408d8ee0e89ae%7C84df9e7fe9f640afb435aaaaaaaaaaaa%7C1%7C0%7C637521093605090231%7CUnknown%7CTWFpbGZsb3d8eyJWIjoiMC4wLjAwMDAiLCJQIjoiV2luMzIiLCJBTiI6Ik1haWwiLCJXVCI6Mn0%3D%7C1000&amp;sdata=V%2FYGX%2FkXyf6otRfwsLi0q5ay9y7moBhTYaSsKgMC1i4%3D&amp;reserved=0" TargetMode="External"/><Relationship Id="rId2" Type="http://schemas.openxmlformats.org/officeDocument/2006/relationships/hyperlink" Target="https://na01.safelinks.protection.outlook.com/?url=https%3A%2F%2Fwww.influencewatch.org%2Forganization%2Fdemocracy-alliance-da%2F&amp;data=04%7C01%7C%7C798ff2109f104c37470408d8ee0e89ae%7C84df9e7fe9f640afb435aaaaaaaaaaaa%7C1%7C0%7C637521093605090231%7CUnknown%7CTWFpbGZsb3d8eyJWIjoiMC4wLjAwMDAiLCJQIjoiV2luMzIiLCJBTiI6Ik1haWwiLCJXVCI6Mn0%3D%7C1000&amp;sdata=6XZGFPdlZmZ9tHWNDeUH5CN1No9o8KPuAxSgIoB8dnw%3D&amp;reserved=0" TargetMode="External"/><Relationship Id="rId1" Type="http://schemas.openxmlformats.org/officeDocument/2006/relationships/slideLayout" Target="../slideLayouts/slideLayout2.xml"/><Relationship Id="rId4" Type="http://schemas.openxmlformats.org/officeDocument/2006/relationships/hyperlink" Target="https://na01.safelinks.protection.outlook.com/?url=https%3A%2F%2Fwww.opensecrets.org%2Fnews%2F2021%2F03%2Fone-billion-dark-money-2020-electioncycle%2F&amp;data=04%7C01%7C%7C798ff2109f104c37470408d8ee0e89ae%7C84df9e7fe9f640afb435aaaaaaaaaaaa%7C1%7C0%7C637521093605100225%7CUnknown%7CTWFpbGZsb3d8eyJWIjoiMC4wLjAwMDAiLCJQIjoiV2luMzIiLCJBTiI6Ik1haWwiLCJXVCI6Mn0%3D%7C1000&amp;sdata=U9nfYBqmnvXxpFPhUM8L%2F5MugJ8lCRMwBCDX3JurhL0%3D&amp;reserved=0"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influencewatch.org/non-profit/new-venture-fun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influencewatch.org/non-profit/first-look-media-works/" TargetMode="External"/><Relationship Id="rId13" Type="http://schemas.openxmlformats.org/officeDocument/2006/relationships/hyperlink" Target="https://www.influencewatch.org/non-profit/mother-jones-foundation-for-national-progress/" TargetMode="External"/><Relationship Id="rId18" Type="http://schemas.openxmlformats.org/officeDocument/2006/relationships/hyperlink" Target="https://www.influencewatch.org/non-profit/the-trace/" TargetMode="External"/><Relationship Id="rId26" Type="http://schemas.openxmlformats.org/officeDocument/2006/relationships/hyperlink" Target="https://www.influencewatch.org/non-profit/neo-philanthropy-formerly-public-interest-projects/" TargetMode="External"/><Relationship Id="rId3" Type="http://schemas.openxmlformats.org/officeDocument/2006/relationships/hyperlink" Target="https://www.influencewatch.org/non-profit/center-for-investigative-reporting/" TargetMode="External"/><Relationship Id="rId21" Type="http://schemas.openxmlformats.org/officeDocument/2006/relationships/hyperlink" Target="https://www.influencewatch.org/non-profit/foundation-to-promote-open-society/" TargetMode="External"/><Relationship Id="rId7" Type="http://schemas.openxmlformats.org/officeDocument/2006/relationships/hyperlink" Target="https://www.influencewatch.org/non-profit/colorado-independent/" TargetMode="External"/><Relationship Id="rId12" Type="http://schemas.openxmlformats.org/officeDocument/2006/relationships/hyperlink" Target="https://www.influencewatch.org/non-profit/international-consortium-of-investigative-journalists-icij/" TargetMode="External"/><Relationship Id="rId17" Type="http://schemas.openxmlformats.org/officeDocument/2006/relationships/hyperlink" Target="https://www.influencewatch.org/non-profit/pulitzer-center-on-crisis-reporting/" TargetMode="External"/><Relationship Id="rId25" Type="http://schemas.openxmlformats.org/officeDocument/2006/relationships/hyperlink" Target="https://www.influencewatch.org/non-profit/national-endowment-for-democracy/" TargetMode="External"/><Relationship Id="rId2" Type="http://schemas.openxmlformats.org/officeDocument/2006/relationships/hyperlink" Target="https://www.influencewatch.org/non-profit/investigative-news-network/" TargetMode="External"/><Relationship Id="rId16" Type="http://schemas.openxmlformats.org/officeDocument/2006/relationships/hyperlink" Target="https://www.influencewatch.org/non-profit/propublica/" TargetMode="External"/><Relationship Id="rId20" Type="http://schemas.openxmlformats.org/officeDocument/2006/relationships/hyperlink" Target="https://www.influencewatch.org/non-profit/democracy-fund/" TargetMode="External"/><Relationship Id="rId29" Type="http://schemas.openxmlformats.org/officeDocument/2006/relationships/hyperlink" Target="https://www.influencewatch.org/non-profit/rockefeller-brothers-fund/" TargetMode="External"/><Relationship Id="rId1" Type="http://schemas.openxmlformats.org/officeDocument/2006/relationships/slideLayout" Target="../slideLayouts/slideLayout2.xml"/><Relationship Id="rId6" Type="http://schemas.openxmlformats.org/officeDocument/2006/relationships/hyperlink" Target="https://www.influencewatch.org/non-profit/center-for-rural-strategies/" TargetMode="External"/><Relationship Id="rId11" Type="http://schemas.openxmlformats.org/officeDocument/2006/relationships/hyperlink" Target="https://www.influencewatch.org/non-profit/institute-for-public-affairs/" TargetMode="External"/><Relationship Id="rId24" Type="http://schemas.openxmlformats.org/officeDocument/2006/relationships/hyperlink" Target="https://www.influencewatch.org/non-profit/joyce-foundation/" TargetMode="External"/><Relationship Id="rId32" Type="http://schemas.openxmlformats.org/officeDocument/2006/relationships/hyperlink" Target="https://www.influencewatch.org/non-profit/wellspring-philanthropic-fund/" TargetMode="External"/><Relationship Id="rId5" Type="http://schemas.openxmlformats.org/officeDocument/2006/relationships/hyperlink" Target="https://www.influencewatch.org/non-profit/center-for-responsive-politics/" TargetMode="External"/><Relationship Id="rId15" Type="http://schemas.openxmlformats.org/officeDocument/2006/relationships/hyperlink" Target="https://www.influencewatch.org/for-profit/next-city/" TargetMode="External"/><Relationship Id="rId23" Type="http://schemas.openxmlformats.org/officeDocument/2006/relationships/hyperlink" Target="https://www.influencewatch.org/non-profit/john-s-and-james-l-knight-foundation/" TargetMode="External"/><Relationship Id="rId28" Type="http://schemas.openxmlformats.org/officeDocument/2006/relationships/hyperlink" Target="https://www.influencewatch.org/non-profit/robert-r-mccormick-foundation/" TargetMode="External"/><Relationship Id="rId10" Type="http://schemas.openxmlformats.org/officeDocument/2006/relationships/hyperlink" Target="https://www.influencewatch.org/non-profit/insideclimate-news/" TargetMode="External"/><Relationship Id="rId19" Type="http://schemas.openxmlformats.org/officeDocument/2006/relationships/hyperlink" Target="https://www.influencewatch.org/non-profit/craigslist-charitable-fund/" TargetMode="External"/><Relationship Id="rId31" Type="http://schemas.openxmlformats.org/officeDocument/2006/relationships/hyperlink" Target="https://www.influencewatch.org/non-profit/spectemur-agendo-inc/" TargetMode="External"/><Relationship Id="rId4" Type="http://schemas.openxmlformats.org/officeDocument/2006/relationships/hyperlink" Target="https://www.influencewatch.org/non-profit/center-for-public-integrity/" TargetMode="External"/><Relationship Id="rId9" Type="http://schemas.openxmlformats.org/officeDocument/2006/relationships/hyperlink" Target="https://www.influencewatch.org/non-profit/grist-magazine/" TargetMode="External"/><Relationship Id="rId14" Type="http://schemas.openxmlformats.org/officeDocument/2006/relationships/hyperlink" Target="https://www.influencewatch.org/non-profit/national-institute-on-money-in-state-politics/" TargetMode="External"/><Relationship Id="rId22" Type="http://schemas.openxmlformats.org/officeDocument/2006/relationships/hyperlink" Target="https://www.influencewatch.org/non-profit/john-d-and-catherine-t-macarthur-foundation/" TargetMode="External"/><Relationship Id="rId27" Type="http://schemas.openxmlformats.org/officeDocument/2006/relationships/hyperlink" Target="https://www.influencewatch.org/non-profit/peace-and-security-funders-group-fund-for-constitutional-government/" TargetMode="External"/><Relationship Id="rId30" Type="http://schemas.openxmlformats.org/officeDocument/2006/relationships/hyperlink" Target="https://www.influencewatch.org/non-profit/silicon-valley-community-found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nfluencewatch.org/labor-union/workers-united/" TargetMode="External"/><Relationship Id="rId2" Type="http://schemas.openxmlformats.org/officeDocument/2006/relationships/hyperlink" Target="https://www.influencewatch.org/labor-union/service-employees-international-union-seiu/" TargetMode="External"/><Relationship Id="rId1" Type="http://schemas.openxmlformats.org/officeDocument/2006/relationships/slideLayout" Target="../slideLayouts/slideLayout2.xml"/><Relationship Id="rId6" Type="http://schemas.openxmlformats.org/officeDocument/2006/relationships/hyperlink" Target="https://www.influencewatch.org/for-profit/amalgamated-bank/#note-9" TargetMode="External"/><Relationship Id="rId5" Type="http://schemas.openxmlformats.org/officeDocument/2006/relationships/hyperlink" Target="https://www.influencewatch.org/for-profit/amalgamated-bank/#note-4" TargetMode="External"/><Relationship Id="rId4" Type="http://schemas.openxmlformats.org/officeDocument/2006/relationships/hyperlink" Target="https://www.influencewatch.org/political-party/democratic-national-committee-dnc/"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fluencewatch.org/non-profit/league-of-conservation-voters/" TargetMode="External"/><Relationship Id="rId7" Type="http://schemas.openxmlformats.org/officeDocument/2006/relationships/hyperlink" Target="https://www.influencewatch.org/non-profit/windward-fund/" TargetMode="External"/><Relationship Id="rId2" Type="http://schemas.openxmlformats.org/officeDocument/2006/relationships/hyperlink" Target="https://www.influencewatch.org/person/eric-kessler/" TargetMode="External"/><Relationship Id="rId1" Type="http://schemas.openxmlformats.org/officeDocument/2006/relationships/slideLayout" Target="../slideLayouts/slideLayout2.xml"/><Relationship Id="rId6" Type="http://schemas.openxmlformats.org/officeDocument/2006/relationships/hyperlink" Target="https://www.influencewatch.org/non-profit/hopewell-fund/" TargetMode="External"/><Relationship Id="rId5" Type="http://schemas.openxmlformats.org/officeDocument/2006/relationships/hyperlink" Target="https://www.influencewatch.org/non-profit/sixteen-thirty-fund/" TargetMode="External"/><Relationship Id="rId4" Type="http://schemas.openxmlformats.org/officeDocument/2006/relationships/hyperlink" Target="https://www.influencewatch.org/non-profit/new-venture-fun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nfluencewatch.org/non-profit/hopewell-fun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fluencewatch.org/non-profit/windward-fu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7D69-78ED-45B2-882F-946237C0F2BF}"/>
              </a:ext>
            </a:extLst>
          </p:cNvPr>
          <p:cNvSpPr>
            <a:spLocks noGrp="1"/>
          </p:cNvSpPr>
          <p:nvPr>
            <p:ph type="title"/>
          </p:nvPr>
        </p:nvSpPr>
        <p:spPr/>
        <p:txBody>
          <a:bodyPr/>
          <a:lstStyle/>
          <a:p>
            <a:r>
              <a:rPr lang="en-US" b="1" dirty="0"/>
              <a:t>2. How It Started</a:t>
            </a:r>
          </a:p>
        </p:txBody>
      </p:sp>
      <p:sp>
        <p:nvSpPr>
          <p:cNvPr id="3" name="Content Placeholder 2">
            <a:extLst>
              <a:ext uri="{FF2B5EF4-FFF2-40B4-BE49-F238E27FC236}">
                <a16:creationId xmlns:a16="http://schemas.microsoft.com/office/drawing/2014/main" id="{A9DEE084-E3A8-43AB-AFAC-3BB0DBE75186}"/>
              </a:ext>
            </a:extLst>
          </p:cNvPr>
          <p:cNvSpPr>
            <a:spLocks noGrp="1"/>
          </p:cNvSpPr>
          <p:nvPr>
            <p:ph idx="1"/>
          </p:nvPr>
        </p:nvSpPr>
        <p:spPr/>
        <p:txBody>
          <a:bodyPr>
            <a:normAutofit/>
          </a:bodyPr>
          <a:lstStyle/>
          <a:p>
            <a:pPr marL="0" marR="0">
              <a:spcBef>
                <a:spcPts val="0"/>
              </a:spcBef>
              <a:spcAft>
                <a:spcPts val="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After </a:t>
            </a:r>
            <a:r>
              <a:rPr lang="en-US" sz="2200" dirty="0">
                <a:effectLst/>
                <a:latin typeface="Times New Roman" panose="02020603050405020304" pitchFamily="18" charset="0"/>
                <a:ea typeface="Tahoma" panose="020B0604030504040204" pitchFamily="34" charset="0"/>
                <a:cs typeface="Times New Roman" panose="02020603050405020304" pitchFamily="18" charset="0"/>
              </a:rPr>
              <a:t>the Democratic Party suffered serious losses in 2004, George Soros convened a meeting of the top liberal strategists and progressive donors to conduct an autopsy of what went wrong, and from that meeting they formed a network of donors who committed to funding leaders and institutions that would last beyond one election cycle. From that meeting they invested </a:t>
            </a:r>
            <a:r>
              <a:rPr lang="en-US" sz="2200" dirty="0">
                <a:latin typeface="Times New Roman" panose="02020603050405020304" pitchFamily="18" charset="0"/>
                <a:ea typeface="Tahoma" panose="020B0604030504040204" pitchFamily="34" charset="0"/>
                <a:cs typeface="Times New Roman" panose="02020603050405020304" pitchFamily="18" charset="0"/>
              </a:rPr>
              <a:t>in</a:t>
            </a:r>
            <a:r>
              <a:rPr lang="en-US" sz="2200" dirty="0">
                <a:effectLst/>
                <a:latin typeface="Times New Roman" panose="02020603050405020304" pitchFamily="18" charset="0"/>
                <a:ea typeface="Tahoma" panose="020B0604030504040204" pitchFamily="34" charset="0"/>
                <a:cs typeface="Times New Roman" panose="02020603050405020304" pitchFamily="18" charset="0"/>
              </a:rPr>
              <a:t> policy shops, watchdog groups and training centers for activists to focus.</a:t>
            </a:r>
          </a:p>
          <a:p>
            <a:pPr marL="0" marR="0" indent="0">
              <a:spcBef>
                <a:spcPts val="0"/>
              </a:spcBef>
              <a:spcAft>
                <a:spcPts val="0"/>
              </a:spcAft>
              <a:buNone/>
            </a:pPr>
            <a:endParaRPr lang="en-US" sz="22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Tahoma" panose="020B0604030504040204" pitchFamily="34" charset="0"/>
                <a:cs typeface="Times New Roman" panose="02020603050405020304" pitchFamily="18" charset="0"/>
              </a:rPr>
              <a:t>The main groups that formed as a result of this meeting were </a:t>
            </a:r>
            <a:r>
              <a:rPr lang="en-US" sz="2200" u="sng" dirty="0">
                <a:solidFill>
                  <a:srgbClr val="0563C1"/>
                </a:solidFill>
                <a:effectLst/>
                <a:latin typeface="Times New Roman" panose="02020603050405020304" pitchFamily="18" charset="0"/>
                <a:ea typeface="Tahoma" panose="020B0604030504040204" pitchFamily="34" charset="0"/>
                <a:cs typeface="Times New Roman" panose="02020603050405020304" pitchFamily="18" charset="0"/>
                <a:hlinkClick r:id="rId2"/>
              </a:rPr>
              <a:t>Democracy Alliance</a:t>
            </a:r>
            <a:r>
              <a:rPr lang="en-US" sz="2200" dirty="0">
                <a:effectLst/>
                <a:latin typeface="Times New Roman" panose="02020603050405020304" pitchFamily="18" charset="0"/>
                <a:ea typeface="Tahoma" panose="020B0604030504040204" pitchFamily="34" charset="0"/>
                <a:cs typeface="Times New Roman" panose="02020603050405020304" pitchFamily="18" charset="0"/>
              </a:rPr>
              <a:t> and </a:t>
            </a:r>
            <a:r>
              <a:rPr lang="en-US" sz="2200" u="sng" dirty="0">
                <a:solidFill>
                  <a:srgbClr val="0563C1"/>
                </a:solidFill>
                <a:effectLst/>
                <a:latin typeface="Times New Roman" panose="02020603050405020304" pitchFamily="18" charset="0"/>
                <a:ea typeface="Tahoma" panose="020B0604030504040204" pitchFamily="34" charset="0"/>
                <a:cs typeface="Times New Roman" panose="02020603050405020304" pitchFamily="18" charset="0"/>
                <a:hlinkClick r:id="rId3"/>
              </a:rPr>
              <a:t>Arabella Advisors</a:t>
            </a:r>
            <a:r>
              <a:rPr lang="en-US" sz="2200" dirty="0">
                <a:effectLst/>
                <a:latin typeface="Times New Roman" panose="02020603050405020304" pitchFamily="18" charset="0"/>
                <a:ea typeface="Tahoma" panose="020B0604030504040204" pitchFamily="34" charset="0"/>
                <a:cs typeface="Times New Roman" panose="02020603050405020304" pitchFamily="18" charset="0"/>
              </a:rPr>
              <a:t> who have since </a:t>
            </a:r>
            <a:r>
              <a:rPr lang="en-US" sz="2200" u="sng" dirty="0">
                <a:solidFill>
                  <a:srgbClr val="0563C1"/>
                </a:solidFill>
                <a:effectLst/>
                <a:latin typeface="Times New Roman" panose="02020603050405020304" pitchFamily="18" charset="0"/>
                <a:ea typeface="Tahoma" panose="020B0604030504040204" pitchFamily="34" charset="0"/>
                <a:cs typeface="Times New Roman" panose="02020603050405020304" pitchFamily="18" charset="0"/>
                <a:hlinkClick r:id="rId4"/>
              </a:rPr>
              <a:t>pumped billions of dollars</a:t>
            </a:r>
            <a:r>
              <a:rPr lang="en-US" sz="2200" dirty="0">
                <a:effectLst/>
                <a:latin typeface="Times New Roman" panose="02020603050405020304" pitchFamily="18" charset="0"/>
                <a:ea typeface="Tahoma" panose="020B0604030504040204" pitchFamily="34" charset="0"/>
                <a:cs typeface="Times New Roman" panose="02020603050405020304" pitchFamily="18" charset="0"/>
              </a:rPr>
              <a:t> behind progressive candidates and organizations through strategic giving impact plans. </a:t>
            </a:r>
          </a:p>
          <a:p>
            <a:pPr marL="0" marR="0" indent="0">
              <a:spcBef>
                <a:spcPts val="0"/>
              </a:spcBef>
              <a:spcAft>
                <a:spcPts val="0"/>
              </a:spcAft>
              <a:buNone/>
            </a:pPr>
            <a:endParaRPr lang="en-US" sz="22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2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782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B061-08FF-4F46-8B01-DF7D576326F7}"/>
              </a:ext>
            </a:extLst>
          </p:cNvPr>
          <p:cNvSpPr>
            <a:spLocks noGrp="1"/>
          </p:cNvSpPr>
          <p:nvPr>
            <p:ph type="title"/>
          </p:nvPr>
        </p:nvSpPr>
        <p:spPr/>
        <p:txBody>
          <a:bodyPr/>
          <a:lstStyle/>
          <a:p>
            <a:r>
              <a:rPr lang="en-US" b="1" dirty="0"/>
              <a:t>New Venture Fund</a:t>
            </a:r>
          </a:p>
        </p:txBody>
      </p:sp>
      <p:sp>
        <p:nvSpPr>
          <p:cNvPr id="3" name="Content Placeholder 2">
            <a:extLst>
              <a:ext uri="{FF2B5EF4-FFF2-40B4-BE49-F238E27FC236}">
                <a16:creationId xmlns:a16="http://schemas.microsoft.com/office/drawing/2014/main" id="{12AC68BA-357D-4947-B15A-1948AEB3BF71}"/>
              </a:ext>
            </a:extLst>
          </p:cNvPr>
          <p:cNvSpPr>
            <a:spLocks noGrp="1"/>
          </p:cNvSpPr>
          <p:nvPr>
            <p:ph idx="1"/>
          </p:nvPr>
        </p:nvSpPr>
        <p:spPr/>
        <p:txBody>
          <a:bodyPr/>
          <a:lstStyle/>
          <a:p>
            <a:r>
              <a:rPr lang="en-US" b="0" i="0" dirty="0">
                <a:solidFill>
                  <a:srgbClr val="000000"/>
                </a:solidFill>
                <a:effectLst/>
                <a:latin typeface="Georgia" panose="02040502050405020303" pitchFamily="18" charset="0"/>
              </a:rPr>
              <a:t>The </a:t>
            </a:r>
            <a:r>
              <a:rPr lang="en-US" b="0" i="0" u="none" strike="noStrike" dirty="0">
                <a:solidFill>
                  <a:srgbClr val="074BA2"/>
                </a:solidFill>
                <a:effectLst/>
                <a:latin typeface="Georgia" panose="02040502050405020303" pitchFamily="18" charset="0"/>
                <a:hlinkClick r:id="rId2"/>
              </a:rPr>
              <a:t>New Venture Fund</a:t>
            </a:r>
            <a:r>
              <a:rPr lang="en-US" b="0" i="0" dirty="0">
                <a:solidFill>
                  <a:srgbClr val="000000"/>
                </a:solidFill>
                <a:effectLst/>
                <a:latin typeface="Georgia" panose="02040502050405020303" pitchFamily="18" charset="0"/>
              </a:rPr>
              <a:t> is a 501(c)(3) nonprofit and the oldest of Arabella Advisors’ four nonprofits, originally created in 2006 as the “Arabella Legacy Fund.” The New Venture Fund is the largest of Arabella’s nonprofits by revenues, expenditures, and number of activist groups it’s sponsored; as such, it’s been described as the “flagship” of Arabella’s nonprofit network. </a:t>
            </a:r>
            <a:endParaRPr lang="en-US" b="1" i="0" baseline="30000" dirty="0">
              <a:solidFill>
                <a:srgbClr val="074BA2"/>
              </a:solidFill>
              <a:effectLst/>
              <a:latin typeface="Montserrat"/>
            </a:endParaRPr>
          </a:p>
          <a:p>
            <a:r>
              <a:rPr lang="en-US" b="0" i="0" dirty="0">
                <a:solidFill>
                  <a:srgbClr val="000000"/>
                </a:solidFill>
                <a:effectLst/>
                <a:latin typeface="Georgia" panose="02040502050405020303" pitchFamily="18" charset="0"/>
              </a:rPr>
              <a:t> The New Venture Fund claims it has sponsored over 280 projects across a range of left-of-center issues. In 2018, NVF reported $405.3 million in revenues.</a:t>
            </a:r>
            <a:endParaRPr lang="en-US" dirty="0"/>
          </a:p>
        </p:txBody>
      </p:sp>
    </p:spTree>
    <p:extLst>
      <p:ext uri="{BB962C8B-B14F-4D97-AF65-F5344CB8AC3E}">
        <p14:creationId xmlns:p14="http://schemas.microsoft.com/office/powerpoint/2010/main" val="287152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D9D43-1F4C-4FC9-B654-B6E14016A22E}"/>
              </a:ext>
            </a:extLst>
          </p:cNvPr>
          <p:cNvPicPr>
            <a:picLocks noChangeAspect="1"/>
          </p:cNvPicPr>
          <p:nvPr/>
        </p:nvPicPr>
        <p:blipFill>
          <a:blip r:embed="rId2"/>
          <a:stretch>
            <a:fillRect/>
          </a:stretch>
        </p:blipFill>
        <p:spPr>
          <a:xfrm>
            <a:off x="3121150" y="81979"/>
            <a:ext cx="6283775" cy="6694041"/>
          </a:xfrm>
          <a:prstGeom prst="rect">
            <a:avLst/>
          </a:prstGeom>
        </p:spPr>
      </p:pic>
    </p:spTree>
    <p:extLst>
      <p:ext uri="{BB962C8B-B14F-4D97-AF65-F5344CB8AC3E}">
        <p14:creationId xmlns:p14="http://schemas.microsoft.com/office/powerpoint/2010/main" val="316500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CB99-EB33-434B-947C-393E8FBF156D}"/>
              </a:ext>
            </a:extLst>
          </p:cNvPr>
          <p:cNvSpPr>
            <a:spLocks noGrp="1"/>
          </p:cNvSpPr>
          <p:nvPr>
            <p:ph type="title"/>
          </p:nvPr>
        </p:nvSpPr>
        <p:spPr>
          <a:xfrm>
            <a:off x="193103" y="365125"/>
            <a:ext cx="5122912" cy="1475034"/>
          </a:xfrm>
        </p:spPr>
        <p:txBody>
          <a:bodyPr>
            <a:normAutofit/>
          </a:bodyPr>
          <a:lstStyle/>
          <a:p>
            <a:r>
              <a:rPr lang="en-US" sz="4000" b="1" dirty="0"/>
              <a:t>Sixteen Thirty Fund 2020 Donations</a:t>
            </a:r>
          </a:p>
        </p:txBody>
      </p:sp>
      <p:pic>
        <p:nvPicPr>
          <p:cNvPr id="5" name="Picture 4">
            <a:extLst>
              <a:ext uri="{FF2B5EF4-FFF2-40B4-BE49-F238E27FC236}">
                <a16:creationId xmlns:a16="http://schemas.microsoft.com/office/drawing/2014/main" id="{1358B656-FD32-4BBD-9BFD-FB130D8F555B}"/>
              </a:ext>
            </a:extLst>
          </p:cNvPr>
          <p:cNvPicPr>
            <a:picLocks noChangeAspect="1"/>
          </p:cNvPicPr>
          <p:nvPr/>
        </p:nvPicPr>
        <p:blipFill>
          <a:blip r:embed="rId2"/>
          <a:stretch>
            <a:fillRect/>
          </a:stretch>
        </p:blipFill>
        <p:spPr>
          <a:xfrm>
            <a:off x="4511646" y="215821"/>
            <a:ext cx="7389136" cy="6318447"/>
          </a:xfrm>
          <a:prstGeom prst="rect">
            <a:avLst/>
          </a:prstGeom>
        </p:spPr>
      </p:pic>
      <p:sp>
        <p:nvSpPr>
          <p:cNvPr id="6" name="TextBox 5">
            <a:extLst>
              <a:ext uri="{FF2B5EF4-FFF2-40B4-BE49-F238E27FC236}">
                <a16:creationId xmlns:a16="http://schemas.microsoft.com/office/drawing/2014/main" id="{C815605E-26CB-4A8D-94EE-4973D46F5D40}"/>
              </a:ext>
            </a:extLst>
          </p:cNvPr>
          <p:cNvSpPr txBox="1"/>
          <p:nvPr/>
        </p:nvSpPr>
        <p:spPr>
          <a:xfrm>
            <a:off x="291218" y="1840159"/>
            <a:ext cx="3894576" cy="3693319"/>
          </a:xfrm>
          <a:prstGeom prst="rect">
            <a:avLst/>
          </a:prstGeom>
          <a:noFill/>
        </p:spPr>
        <p:txBody>
          <a:bodyPr wrap="square" rtlCol="0">
            <a:spAutoFit/>
          </a:bodyPr>
          <a:lstStyle/>
          <a:p>
            <a:r>
              <a:rPr lang="en-US" b="0" i="0" dirty="0">
                <a:solidFill>
                  <a:srgbClr val="000000"/>
                </a:solidFill>
                <a:effectLst/>
                <a:latin typeface="Georgia" panose="02040502050405020303" pitchFamily="18" charset="0"/>
              </a:rPr>
              <a:t>The </a:t>
            </a:r>
            <a:r>
              <a:rPr lang="en-US" b="0" i="0" u="none" strike="noStrike" dirty="0">
                <a:solidFill>
                  <a:srgbClr val="074BA2"/>
                </a:solidFill>
                <a:effectLst/>
                <a:latin typeface="Georgia" panose="02040502050405020303" pitchFamily="18" charset="0"/>
              </a:rPr>
              <a:t>Sixteen Thirty Fund</a:t>
            </a:r>
            <a:r>
              <a:rPr lang="en-US" b="0" i="0" dirty="0">
                <a:solidFill>
                  <a:srgbClr val="000000"/>
                </a:solidFill>
                <a:effectLst/>
                <a:latin typeface="Georgia" panose="02040502050405020303" pitchFamily="18" charset="0"/>
              </a:rPr>
              <a:t> is Arabella’s sole 501(c)(4) advocacy nonprofit and the second-oldest of its nonprofits, created in 2009. The Sixteen Thirty Fund sponsors lobbyist groups such as the judicial advocacy group </a:t>
            </a:r>
            <a:r>
              <a:rPr lang="en-US" b="0" i="0" u="none" strike="noStrike" dirty="0">
                <a:solidFill>
                  <a:srgbClr val="074BA2"/>
                </a:solidFill>
                <a:effectLst/>
                <a:latin typeface="Georgia" panose="02040502050405020303" pitchFamily="18" charset="0"/>
              </a:rPr>
              <a:t>Demand Justice</a:t>
            </a:r>
            <a:r>
              <a:rPr lang="en-US" b="0" i="0" dirty="0">
                <a:solidFill>
                  <a:srgbClr val="000000"/>
                </a:solidFill>
                <a:effectLst/>
                <a:latin typeface="Georgia" panose="02040502050405020303" pitchFamily="18" charset="0"/>
              </a:rPr>
              <a:t>, and engages in political advocacy, including independent expenditures targeting Republican politicians during elections. They are doing about $150 million a year in revenue.</a:t>
            </a:r>
            <a:endParaRPr lang="en-US" dirty="0"/>
          </a:p>
        </p:txBody>
      </p:sp>
    </p:spTree>
    <p:extLst>
      <p:ext uri="{BB962C8B-B14F-4D97-AF65-F5344CB8AC3E}">
        <p14:creationId xmlns:p14="http://schemas.microsoft.com/office/powerpoint/2010/main" val="150151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353A-6CB2-4CD2-B7C7-2D8DDADB88D3}"/>
              </a:ext>
            </a:extLst>
          </p:cNvPr>
          <p:cNvSpPr>
            <a:spLocks noGrp="1"/>
          </p:cNvSpPr>
          <p:nvPr>
            <p:ph type="title"/>
          </p:nvPr>
        </p:nvSpPr>
        <p:spPr/>
        <p:txBody>
          <a:bodyPr/>
          <a:lstStyle/>
          <a:p>
            <a:r>
              <a:rPr lang="en-US" b="1" dirty="0"/>
              <a:t>Sixteen Thirty Fund – 501 (c)(4)</a:t>
            </a:r>
          </a:p>
        </p:txBody>
      </p:sp>
      <p:sp>
        <p:nvSpPr>
          <p:cNvPr id="3" name="Content Placeholder 2">
            <a:extLst>
              <a:ext uri="{FF2B5EF4-FFF2-40B4-BE49-F238E27FC236}">
                <a16:creationId xmlns:a16="http://schemas.microsoft.com/office/drawing/2014/main" id="{869B7EE6-B128-4313-9BDF-D206825B5F70}"/>
              </a:ext>
            </a:extLst>
          </p:cNvPr>
          <p:cNvSpPr>
            <a:spLocks noGrp="1"/>
          </p:cNvSpPr>
          <p:nvPr>
            <p:ph idx="1"/>
          </p:nvPr>
        </p:nvSpPr>
        <p:spPr/>
        <p:txBody>
          <a:bodyPr>
            <a:normAutofit/>
          </a:bodyPr>
          <a:lstStyle/>
          <a:p>
            <a:pPr algn="just"/>
            <a:r>
              <a:rPr lang="en-US" sz="1800" b="0" i="0" u="none" strike="noStrike" baseline="0" dirty="0">
                <a:solidFill>
                  <a:srgbClr val="000000"/>
                </a:solidFill>
                <a:latin typeface="Adobe Garamond Pro"/>
              </a:rPr>
              <a:t>In its 2016 investment portfolio report, the Democracy Alliance—a network of highly influential donors who coordinate funding to left-wing groups—revealed that it has run at least eight of its funding streams through the New Venture Fund and Sixteen Thirty Fund, even instructing donors that 501(c)(3) and 501(c)(4) checks “must be written payable to” each respective Arabella-run Fund. The document illustrates how Arabella’s Funds manage pair projects, each of which features both a (c)(3) fundraising and (c)(4) “action” arm. Similarly, after President Trump successfully passed a Republican tax reform bill in 2017 and ended Obamacare’s individual mandate to buy health insurance, left-wing protesters rushed to save the dying healthcare bill, creating groups designed to look like grassroots organizations.35 </a:t>
            </a:r>
          </a:p>
          <a:p>
            <a:pPr algn="just"/>
            <a:r>
              <a:rPr lang="en-US" sz="1800" b="0" i="0" u="none" strike="noStrike" baseline="0" dirty="0">
                <a:solidFill>
                  <a:srgbClr val="000000"/>
                </a:solidFill>
                <a:latin typeface="Adobe Garamond Pro"/>
              </a:rPr>
              <a:t>At a glance, these groups—such as Save My Care and Protect Our Care—appeared to be impassioned examples of citizen activists defending Obamacare. In reality, neither “not-for-profit” advocacy group appears to have paid staff, held board meetings, or even owned so much as a pen. </a:t>
            </a:r>
          </a:p>
          <a:p>
            <a:pPr algn="just"/>
            <a:r>
              <a:rPr lang="en-US" sz="1800" b="0" i="0" u="none" strike="noStrike" baseline="0" dirty="0">
                <a:solidFill>
                  <a:srgbClr val="000000"/>
                </a:solidFill>
                <a:latin typeface="Adobe Garamond Pro"/>
              </a:rPr>
              <a:t>In fact, they never filed anything publicly revealed, because they aren’t independent nonprofits—they’re just projects of the New Venture Fund and Sixteen Thirty Fund, respectively, run by professional consultants and working in tandem to outmaneuver Republicans and organizations that oppose the Affordable Care Act. </a:t>
            </a:r>
            <a:endParaRPr lang="en-US" dirty="0"/>
          </a:p>
        </p:txBody>
      </p:sp>
    </p:spTree>
    <p:extLst>
      <p:ext uri="{BB962C8B-B14F-4D97-AF65-F5344CB8AC3E}">
        <p14:creationId xmlns:p14="http://schemas.microsoft.com/office/powerpoint/2010/main" val="364680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6935AF-4745-4DAF-A020-DBC68C4F3863}"/>
              </a:ext>
            </a:extLst>
          </p:cNvPr>
          <p:cNvSpPr>
            <a:spLocks noGrp="1"/>
          </p:cNvSpPr>
          <p:nvPr>
            <p:ph idx="1"/>
          </p:nvPr>
        </p:nvSpPr>
        <p:spPr>
          <a:xfrm>
            <a:off x="300067" y="340771"/>
            <a:ext cx="11591865" cy="5671487"/>
          </a:xfrm>
        </p:spPr>
        <p:txBody>
          <a:bodyPr>
            <a:noAutofit/>
          </a:bodyPr>
          <a:lstStyle/>
          <a:p>
            <a:pPr algn="just"/>
            <a:r>
              <a:rPr lang="en-US" sz="2000" b="0" i="0" u="none" strike="noStrike" baseline="0" dirty="0">
                <a:solidFill>
                  <a:srgbClr val="000000"/>
                </a:solidFill>
                <a:latin typeface="Adobe Garamond Pro"/>
              </a:rPr>
              <a:t>Because these groups can pop up at the speed it takes to publish a website, they tend to be run as short-term, high-intensity media campaigns targeting the news cycle. This was perhaps most obvious during the Left’s effort to derail the confirmation of Supreme Court Justice Brett Kavanaugh in October 2018, when a crowd of activists—led by a newly “popped-up” group called Demand Justice—waved glossy pre-printed signs that read “Stop Kavanaugh.” At a glance, Demand Justice was an activist group like any other. But closer inspection of its website showed that the group was really a front for the </a:t>
            </a:r>
            <a:r>
              <a:rPr lang="en-US" sz="2000" b="1" i="0" u="none" strike="noStrike" baseline="0" dirty="0">
                <a:solidFill>
                  <a:srgbClr val="000000"/>
                </a:solidFill>
                <a:latin typeface="Adobe Garamond Pro"/>
              </a:rPr>
              <a:t>Sixteen Thirty Fund</a:t>
            </a:r>
            <a:r>
              <a:rPr lang="en-US" sz="2000" b="0" i="0" u="none" strike="noStrike" baseline="0" dirty="0">
                <a:solidFill>
                  <a:srgbClr val="000000"/>
                </a:solidFill>
                <a:latin typeface="Adobe Garamond Pro"/>
              </a:rPr>
              <a:t>. </a:t>
            </a:r>
          </a:p>
          <a:p>
            <a:pPr algn="just"/>
            <a:r>
              <a:rPr lang="en-US" sz="2000" b="0" i="0" u="none" strike="noStrike" baseline="0" dirty="0">
                <a:solidFill>
                  <a:srgbClr val="000000"/>
                </a:solidFill>
                <a:latin typeface="Adobe Garamond Pro"/>
              </a:rPr>
              <a:t>Supplementing </a:t>
            </a:r>
            <a:r>
              <a:rPr lang="en-US" sz="2000" b="1" i="0" u="none" strike="noStrike" baseline="0" dirty="0">
                <a:solidFill>
                  <a:srgbClr val="000000"/>
                </a:solidFill>
                <a:latin typeface="Adobe Garamond Pro"/>
              </a:rPr>
              <a:t>Sixteen Thirty Fund</a:t>
            </a:r>
            <a:r>
              <a:rPr lang="en-US" sz="2000" b="0" i="0" u="none" strike="noStrike" baseline="0" dirty="0">
                <a:solidFill>
                  <a:srgbClr val="000000"/>
                </a:solidFill>
                <a:latin typeface="Adobe Garamond Pro"/>
              </a:rPr>
              <a:t>-backed lobbying groups are “sister” groups created by the </a:t>
            </a:r>
            <a:r>
              <a:rPr lang="en-US" sz="2000" b="1" i="0" u="none" strike="noStrike" baseline="0" dirty="0">
                <a:solidFill>
                  <a:srgbClr val="000000"/>
                </a:solidFill>
                <a:latin typeface="Adobe Garamond Pro"/>
              </a:rPr>
              <a:t>New Venture Fund</a:t>
            </a:r>
            <a:r>
              <a:rPr lang="en-US" sz="2000" b="0" i="0" u="none" strike="noStrike" baseline="0" dirty="0">
                <a:solidFill>
                  <a:srgbClr val="000000"/>
                </a:solidFill>
                <a:latin typeface="Adobe Garamond Pro"/>
              </a:rPr>
              <a:t>. The ironically named Fix the Court, for instance, could be considered Demand Justice’s unofficial research arm, though the two groups don’t advertise that they are tied to each other through Arabella Advisors. But when asked during a 2016 C-SPAN interview how much of his group’s money comes from the New Venture Fund, Fix the Court’s executive director Gabe Roth said, “All of it.”41 </a:t>
            </a:r>
          </a:p>
          <a:p>
            <a:pPr algn="just"/>
            <a:r>
              <a:rPr lang="en-US" sz="2000" b="0" i="0" u="none" strike="noStrike" baseline="0" dirty="0">
                <a:solidFill>
                  <a:srgbClr val="000000"/>
                </a:solidFill>
                <a:latin typeface="Adobe Garamond Pro"/>
              </a:rPr>
              <a:t>Both Demand Justice and Fix the Court ran parallel campaigns attacking Trump judicial nominees Thomas Farr and Brett Kavanaugh. Perhaps nothing better illustrates the fake “grassroots” activism at play against the nominees than when Demand Justice cited Fix the Court as “a nonpartisan watchdog group” in its FOIA (Freedom of Information Act) request that demanded over 1 million pages of documents from Kavanaugh’s prior government service.42 </a:t>
            </a:r>
          </a:p>
          <a:p>
            <a:pPr algn="just"/>
            <a:r>
              <a:rPr lang="en-US" sz="2000" b="0" i="0" u="none" strike="noStrike" baseline="0" dirty="0">
                <a:solidFill>
                  <a:srgbClr val="000000"/>
                </a:solidFill>
                <a:latin typeface="Adobe Garamond Pro"/>
              </a:rPr>
              <a:t>While the </a:t>
            </a:r>
            <a:r>
              <a:rPr lang="en-US" sz="2000" b="1" i="0" u="none" strike="noStrike" baseline="0" dirty="0">
                <a:solidFill>
                  <a:srgbClr val="000000"/>
                </a:solidFill>
                <a:latin typeface="Adobe Garamond Pro"/>
              </a:rPr>
              <a:t>Sixteen Thirty Fund’s </a:t>
            </a:r>
            <a:r>
              <a:rPr lang="en-US" sz="2000" b="0" i="0" u="none" strike="noStrike" baseline="0" dirty="0">
                <a:solidFill>
                  <a:srgbClr val="000000"/>
                </a:solidFill>
                <a:latin typeface="Adobe Garamond Pro"/>
              </a:rPr>
              <a:t>projects are generally created to lobby loudly, the </a:t>
            </a:r>
            <a:r>
              <a:rPr lang="en-US" sz="2000" b="1" i="0" u="none" strike="noStrike" baseline="0" dirty="0">
                <a:solidFill>
                  <a:srgbClr val="000000"/>
                </a:solidFill>
                <a:latin typeface="Adobe Garamond Pro"/>
              </a:rPr>
              <a:t>New Venture Fund’s </a:t>
            </a:r>
            <a:r>
              <a:rPr lang="en-US" sz="2000" b="0" i="0" u="none" strike="noStrike" baseline="0" dirty="0">
                <a:solidFill>
                  <a:srgbClr val="000000"/>
                </a:solidFill>
                <a:latin typeface="Adobe Garamond Pro"/>
              </a:rPr>
              <a:t>projects often take a subtler approach to advocacy. In December 2018, the </a:t>
            </a:r>
            <a:r>
              <a:rPr lang="en-US" sz="2000" b="0" i="1" u="none" strike="noStrike" baseline="0" dirty="0">
                <a:solidFill>
                  <a:srgbClr val="000000"/>
                </a:solidFill>
                <a:latin typeface="Adobe Garamond Pro"/>
              </a:rPr>
              <a:t>Wall Street Journal</a:t>
            </a:r>
            <a:r>
              <a:rPr lang="en-US" sz="2000" b="0" i="0" u="none" strike="noStrike" baseline="0" dirty="0">
                <a:solidFill>
                  <a:srgbClr val="000000"/>
                </a:solidFill>
                <a:latin typeface="Adobe Garamond Pro"/>
              </a:rPr>
              <a:t>’s Kim Strassel reported on the so-called “Ethics Resistance” barraging President Trump with FOIA requests and lawsuits intended to encumber his administration, if not set him up for impeachment.43 </a:t>
            </a:r>
          </a:p>
        </p:txBody>
      </p:sp>
    </p:spTree>
    <p:extLst>
      <p:ext uri="{BB962C8B-B14F-4D97-AF65-F5344CB8AC3E}">
        <p14:creationId xmlns:p14="http://schemas.microsoft.com/office/powerpoint/2010/main" val="138877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33978-EB11-4026-B1B9-A6691C2B68C8}"/>
              </a:ext>
            </a:extLst>
          </p:cNvPr>
          <p:cNvPicPr>
            <a:picLocks noChangeAspect="1"/>
          </p:cNvPicPr>
          <p:nvPr/>
        </p:nvPicPr>
        <p:blipFill>
          <a:blip r:embed="rId2"/>
          <a:stretch>
            <a:fillRect/>
          </a:stretch>
        </p:blipFill>
        <p:spPr>
          <a:xfrm>
            <a:off x="1739821" y="0"/>
            <a:ext cx="8712358" cy="6858000"/>
          </a:xfrm>
          <a:prstGeom prst="rect">
            <a:avLst/>
          </a:prstGeom>
        </p:spPr>
      </p:pic>
    </p:spTree>
    <p:extLst>
      <p:ext uri="{BB962C8B-B14F-4D97-AF65-F5344CB8AC3E}">
        <p14:creationId xmlns:p14="http://schemas.microsoft.com/office/powerpoint/2010/main" val="47039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7AB4-50A3-47E0-A2A0-55D5CA29C960}"/>
              </a:ext>
            </a:extLst>
          </p:cNvPr>
          <p:cNvSpPr>
            <a:spLocks noGrp="1"/>
          </p:cNvSpPr>
          <p:nvPr>
            <p:ph type="title"/>
          </p:nvPr>
        </p:nvSpPr>
        <p:spPr>
          <a:xfrm>
            <a:off x="1741241" y="228817"/>
            <a:ext cx="8987340" cy="1325563"/>
          </a:xfrm>
        </p:spPr>
        <p:txBody>
          <a:bodyPr>
            <a:normAutofit/>
          </a:bodyPr>
          <a:lstStyle/>
          <a:p>
            <a:r>
              <a:rPr lang="en-US" sz="4000" dirty="0">
                <a:latin typeface="Times New Roman" panose="02020603050405020304" pitchFamily="18" charset="0"/>
                <a:ea typeface="Tahoma" panose="020B0604030504040204" pitchFamily="34" charset="0"/>
                <a:cs typeface="Times New Roman" panose="02020603050405020304" pitchFamily="18" charset="0"/>
              </a:rPr>
              <a:t>Media - </a:t>
            </a:r>
            <a:r>
              <a:rPr lang="en-US" sz="4000" b="1" i="0" u="sng" dirty="0">
                <a:solidFill>
                  <a:srgbClr val="1155CC"/>
                </a:solidFill>
                <a:effectLst/>
                <a:latin typeface="Times New Roman" panose="02020603050405020304" pitchFamily="18" charset="0"/>
                <a:ea typeface="Tahoma" panose="020B0604030504040204" pitchFamily="34" charset="0"/>
                <a:cs typeface="Times New Roman" panose="02020603050405020304" pitchFamily="18" charset="0"/>
                <a:hlinkClick r:id="rId2"/>
              </a:rPr>
              <a:t>Institute for Nonprofit News</a:t>
            </a: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9FA9E852-A089-4B40-8D8F-B80FC4746BED}"/>
              </a:ext>
            </a:extLst>
          </p:cNvPr>
          <p:cNvGraphicFramePr>
            <a:graphicFrameLocks noGrp="1"/>
          </p:cNvGraphicFramePr>
          <p:nvPr>
            <p:ph idx="1"/>
            <p:extLst>
              <p:ext uri="{D42A27DB-BD31-4B8C-83A1-F6EECF244321}">
                <p14:modId xmlns:p14="http://schemas.microsoft.com/office/powerpoint/2010/main" val="3935690867"/>
              </p:ext>
            </p:extLst>
          </p:nvPr>
        </p:nvGraphicFramePr>
        <p:xfrm>
          <a:off x="374846" y="1554380"/>
          <a:ext cx="6184979" cy="5005450"/>
        </p:xfrm>
        <a:graphic>
          <a:graphicData uri="http://schemas.openxmlformats.org/drawingml/2006/table">
            <a:tbl>
              <a:tblPr/>
              <a:tblGrid>
                <a:gridCol w="1155557">
                  <a:extLst>
                    <a:ext uri="{9D8B030D-6E8A-4147-A177-3AD203B41FA5}">
                      <a16:colId xmlns:a16="http://schemas.microsoft.com/office/drawing/2014/main" val="3349310558"/>
                    </a:ext>
                  </a:extLst>
                </a:gridCol>
                <a:gridCol w="5029422">
                  <a:extLst>
                    <a:ext uri="{9D8B030D-6E8A-4147-A177-3AD203B41FA5}">
                      <a16:colId xmlns:a16="http://schemas.microsoft.com/office/drawing/2014/main" val="50969520"/>
                    </a:ext>
                  </a:extLst>
                </a:gridCol>
              </a:tblGrid>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3"/>
                        </a:rPr>
                        <a:t>Center for Investigative Reporting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92785271"/>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dirty="0">
                          <a:solidFill>
                            <a:srgbClr val="074BA2"/>
                          </a:solidFill>
                          <a:effectLst/>
                          <a:latin typeface="Times New Roman" panose="02020603050405020304" pitchFamily="18" charset="0"/>
                          <a:cs typeface="Times New Roman" panose="02020603050405020304" pitchFamily="18" charset="0"/>
                          <a:hlinkClick r:id="rId4"/>
                        </a:rPr>
                        <a:t>Center for Public Integrity (Non-profit)</a:t>
                      </a:r>
                      <a:endParaRPr lang="en-US" sz="1200" b="1" u="sng" dirty="0">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83473454"/>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5"/>
                        </a:rPr>
                        <a:t>Center for Responsive Politics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9307952"/>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dirty="0">
                          <a:solidFill>
                            <a:srgbClr val="074BA2"/>
                          </a:solidFill>
                          <a:effectLst/>
                          <a:latin typeface="Times New Roman" panose="02020603050405020304" pitchFamily="18" charset="0"/>
                          <a:cs typeface="Times New Roman" panose="02020603050405020304" pitchFamily="18" charset="0"/>
                          <a:hlinkClick r:id="rId6"/>
                        </a:rPr>
                        <a:t>Center for Rural Strategies (Non-profit)</a:t>
                      </a:r>
                      <a:endParaRPr lang="en-US" sz="1200" b="1" u="sng" dirty="0">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08941984"/>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7"/>
                        </a:rPr>
                        <a:t>Colorado Independent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03246901"/>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8"/>
                        </a:rPr>
                        <a:t>First Look Media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98321041"/>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9"/>
                        </a:rPr>
                        <a:t>Grist Magazine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61236920"/>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dirty="0" err="1">
                          <a:solidFill>
                            <a:srgbClr val="074BA2"/>
                          </a:solidFill>
                          <a:effectLst/>
                          <a:latin typeface="Times New Roman" panose="02020603050405020304" pitchFamily="18" charset="0"/>
                          <a:cs typeface="Times New Roman" panose="02020603050405020304" pitchFamily="18" charset="0"/>
                          <a:hlinkClick r:id="rId10"/>
                        </a:rPr>
                        <a:t>InsideClimate</a:t>
                      </a:r>
                      <a:r>
                        <a:rPr lang="en-US" sz="1200" b="1" u="sng" dirty="0">
                          <a:solidFill>
                            <a:srgbClr val="074BA2"/>
                          </a:solidFill>
                          <a:effectLst/>
                          <a:latin typeface="Times New Roman" panose="02020603050405020304" pitchFamily="18" charset="0"/>
                          <a:cs typeface="Times New Roman" panose="02020603050405020304" pitchFamily="18" charset="0"/>
                          <a:hlinkClick r:id="rId10"/>
                        </a:rPr>
                        <a:t> News (Non-profit)</a:t>
                      </a:r>
                      <a:endParaRPr lang="en-US" sz="1200" b="1" u="sng" dirty="0">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91219443"/>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11"/>
                        </a:rPr>
                        <a:t>In These Times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84830286"/>
                  </a:ext>
                </a:extLst>
              </a:tr>
              <a:tr h="372357">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12"/>
                        </a:rPr>
                        <a:t>International Consortium of Investigative Journalists (ICIJ)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58147728"/>
                  </a:ext>
                </a:extLst>
              </a:tr>
              <a:tr h="298569">
                <a:tc>
                  <a:txBody>
                    <a:bodyPr/>
                    <a:lstStyle/>
                    <a:p>
                      <a:pPr rtl="0" fontAlgn="b"/>
                      <a:r>
                        <a:rPr lang="en-US" sz="1200" b="0" dirty="0" err="1">
                          <a:effectLst/>
                          <a:latin typeface="Times New Roman" panose="02020603050405020304" pitchFamily="18" charset="0"/>
                          <a:cs typeface="Times New Roman" panose="02020603050405020304" pitchFamily="18" charset="0"/>
                        </a:rPr>
                        <a:t>Coaltion</a:t>
                      </a:r>
                      <a:r>
                        <a:rPr lang="en-US" sz="1200" b="0" dirty="0">
                          <a:effectLst/>
                          <a:latin typeface="Times New Roman" panose="02020603050405020304" pitchFamily="18" charset="0"/>
                          <a:cs typeface="Times New Roman" panose="02020603050405020304" pitchFamily="18" charset="0"/>
                        </a:rPr>
                        <a:t>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dirty="0">
                          <a:solidFill>
                            <a:srgbClr val="074BA2"/>
                          </a:solidFill>
                          <a:effectLst/>
                          <a:latin typeface="Times New Roman" panose="02020603050405020304" pitchFamily="18" charset="0"/>
                          <a:cs typeface="Times New Roman" panose="02020603050405020304" pitchFamily="18" charset="0"/>
                          <a:hlinkClick r:id="rId13"/>
                        </a:rPr>
                        <a:t>Mother Jones (Non-profit)</a:t>
                      </a:r>
                      <a:endParaRPr lang="en-US" sz="1200" b="1" u="sng" dirty="0">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45875816"/>
                  </a:ext>
                </a:extLst>
              </a:tr>
              <a:tr h="298569">
                <a:tc>
                  <a:txBody>
                    <a:bodyPr/>
                    <a:lstStyle/>
                    <a:p>
                      <a:pPr rtl="0" fontAlgn="b"/>
                      <a:r>
                        <a:rPr lang="en-US" sz="1200" b="0">
                          <a:effectLst/>
                          <a:latin typeface="Times New Roman" panose="02020603050405020304" pitchFamily="18" charset="0"/>
                          <a:cs typeface="Times New Roman" panose="02020603050405020304" pitchFamily="18" charset="0"/>
                        </a:rPr>
                        <a:t>Coaltion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14"/>
                        </a:rPr>
                        <a:t>National Institute on Money in State Politics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96842949"/>
                  </a:ext>
                </a:extLst>
              </a:tr>
              <a:tr h="298569">
                <a:tc>
                  <a:txBody>
                    <a:bodyPr/>
                    <a:lstStyle/>
                    <a:p>
                      <a:pPr rtl="0" fontAlgn="b"/>
                      <a:r>
                        <a:rPr lang="en-US" sz="1200" b="0">
                          <a:effectLst/>
                          <a:latin typeface="Times New Roman" panose="02020603050405020304" pitchFamily="18" charset="0"/>
                          <a:cs typeface="Times New Roman" panose="02020603050405020304" pitchFamily="18" charset="0"/>
                        </a:rPr>
                        <a:t>Coaltion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15"/>
                        </a:rPr>
                        <a:t>Next City (For-profit)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12684675"/>
                  </a:ext>
                </a:extLst>
              </a:tr>
              <a:tr h="298569">
                <a:tc>
                  <a:txBody>
                    <a:bodyPr/>
                    <a:lstStyle/>
                    <a:p>
                      <a:pPr rtl="0" fontAlgn="b"/>
                      <a:r>
                        <a:rPr lang="en-US" sz="1200" b="0">
                          <a:effectLst/>
                          <a:latin typeface="Times New Roman" panose="02020603050405020304" pitchFamily="18" charset="0"/>
                          <a:cs typeface="Times New Roman" panose="02020603050405020304" pitchFamily="18" charset="0"/>
                        </a:rPr>
                        <a:t>Coaltion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16"/>
                        </a:rPr>
                        <a:t>ProPublica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57864580"/>
                  </a:ext>
                </a:extLst>
              </a:tr>
              <a:tr h="298569">
                <a:tc>
                  <a:txBody>
                    <a:bodyPr/>
                    <a:lstStyle/>
                    <a:p>
                      <a:pPr rtl="0" fontAlgn="b"/>
                      <a:r>
                        <a:rPr lang="en-US" sz="1200" b="0">
                          <a:effectLst/>
                          <a:latin typeface="Times New Roman" panose="02020603050405020304" pitchFamily="18" charset="0"/>
                          <a:cs typeface="Times New Roman" panose="02020603050405020304" pitchFamily="18" charset="0"/>
                        </a:rPr>
                        <a:t>Coaltion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17"/>
                        </a:rPr>
                        <a:t>Pulitzer Center on Crisis Reporting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6539796"/>
                  </a:ext>
                </a:extLst>
              </a:tr>
              <a:tr h="453127">
                <a:tc>
                  <a:txBody>
                    <a:bodyPr/>
                    <a:lstStyle/>
                    <a:p>
                      <a:pPr rtl="0" fontAlgn="b"/>
                      <a:r>
                        <a:rPr lang="en-US" sz="1200" b="0">
                          <a:effectLst/>
                          <a:latin typeface="Times New Roman" panose="02020603050405020304" pitchFamily="18" charset="0"/>
                          <a:cs typeface="Times New Roman" panose="02020603050405020304" pitchFamily="18" charset="0"/>
                        </a:rPr>
                        <a:t>Coaltion Members</a:t>
                      </a:r>
                    </a:p>
                  </a:txBody>
                  <a:tcPr marL="2298" marR="2298" marT="1532" marB="1532"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rtl="0" fontAlgn="b"/>
                      <a:r>
                        <a:rPr lang="en-US" sz="1200" b="1" u="sng" dirty="0">
                          <a:solidFill>
                            <a:srgbClr val="074BA2"/>
                          </a:solidFill>
                          <a:effectLst/>
                          <a:latin typeface="Times New Roman" panose="02020603050405020304" pitchFamily="18" charset="0"/>
                          <a:cs typeface="Times New Roman" panose="02020603050405020304" pitchFamily="18" charset="0"/>
                          <a:hlinkClick r:id="rId18"/>
                        </a:rPr>
                        <a:t>The Trace (Non-profit)</a:t>
                      </a:r>
                      <a:endParaRPr lang="en-US" sz="1200" b="1" u="sng" dirty="0">
                        <a:solidFill>
                          <a:srgbClr val="074BA2"/>
                        </a:solidFill>
                        <a:effectLst/>
                        <a:latin typeface="Times New Roman" panose="02020603050405020304" pitchFamily="18" charset="0"/>
                        <a:cs typeface="Times New Roman" panose="02020603050405020304" pitchFamily="18" charset="0"/>
                      </a:endParaRPr>
                    </a:p>
                  </a:txBody>
                  <a:tcPr marL="2298" marR="2298" marT="1532" marB="1532"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126521"/>
                  </a:ext>
                </a:extLst>
              </a:tr>
            </a:tbl>
          </a:graphicData>
        </a:graphic>
      </p:graphicFrame>
      <p:graphicFrame>
        <p:nvGraphicFramePr>
          <p:cNvPr id="5" name="Table 4">
            <a:extLst>
              <a:ext uri="{FF2B5EF4-FFF2-40B4-BE49-F238E27FC236}">
                <a16:creationId xmlns:a16="http://schemas.microsoft.com/office/drawing/2014/main" id="{6F66E77E-280B-43A4-A972-D2DDDF5C77A5}"/>
              </a:ext>
            </a:extLst>
          </p:cNvPr>
          <p:cNvGraphicFramePr>
            <a:graphicFrameLocks noGrp="1"/>
          </p:cNvGraphicFramePr>
          <p:nvPr>
            <p:extLst>
              <p:ext uri="{D42A27DB-BD31-4B8C-83A1-F6EECF244321}">
                <p14:modId xmlns:p14="http://schemas.microsoft.com/office/powerpoint/2010/main" val="2631920903"/>
              </p:ext>
            </p:extLst>
          </p:nvPr>
        </p:nvGraphicFramePr>
        <p:xfrm>
          <a:off x="6866312" y="1456253"/>
          <a:ext cx="5003850" cy="5256916"/>
        </p:xfrm>
        <a:graphic>
          <a:graphicData uri="http://schemas.openxmlformats.org/drawingml/2006/table">
            <a:tbl>
              <a:tblPr/>
              <a:tblGrid>
                <a:gridCol w="1160721">
                  <a:extLst>
                    <a:ext uri="{9D8B030D-6E8A-4147-A177-3AD203B41FA5}">
                      <a16:colId xmlns:a16="http://schemas.microsoft.com/office/drawing/2014/main" val="667112360"/>
                    </a:ext>
                  </a:extLst>
                </a:gridCol>
                <a:gridCol w="3843129">
                  <a:extLst>
                    <a:ext uri="{9D8B030D-6E8A-4147-A177-3AD203B41FA5}">
                      <a16:colId xmlns:a16="http://schemas.microsoft.com/office/drawing/2014/main" val="634287885"/>
                    </a:ext>
                  </a:extLst>
                </a:gridCol>
              </a:tblGrid>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19"/>
                        </a:rPr>
                        <a:t>Craigslist Charitable Fund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30323134"/>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0"/>
                        </a:rPr>
                        <a:t>Democracy Fund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60489896"/>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1"/>
                        </a:rPr>
                        <a:t>Foundation to Promote Open Society (FPOS)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62600595"/>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dirty="0">
                          <a:solidFill>
                            <a:srgbClr val="074BA2"/>
                          </a:solidFill>
                          <a:effectLst/>
                          <a:latin typeface="Times New Roman" panose="02020603050405020304" pitchFamily="18" charset="0"/>
                          <a:cs typeface="Times New Roman" panose="02020603050405020304" pitchFamily="18" charset="0"/>
                          <a:hlinkClick r:id="rId22"/>
                        </a:rPr>
                        <a:t>John D. and Catherine T. MacArthur Foundation (Non-profit)</a:t>
                      </a:r>
                      <a:endParaRPr lang="en-US" sz="1200" b="1" u="sng" dirty="0">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74286339"/>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3"/>
                        </a:rPr>
                        <a:t>John S. and James L. Knight Foundation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20017055"/>
                  </a:ext>
                </a:extLst>
              </a:tr>
              <a:tr h="375494">
                <a:tc>
                  <a:txBody>
                    <a:bodyPr/>
                    <a:lstStyle/>
                    <a:p>
                      <a:pPr rtl="0" fontAlgn="b"/>
                      <a:r>
                        <a:rPr lang="en-US" sz="1200" b="0" dirty="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4"/>
                        </a:rPr>
                        <a:t>Joyce Foundation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14381157"/>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5"/>
                        </a:rPr>
                        <a:t>National Endowment for Democracy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21916457"/>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6"/>
                        </a:rPr>
                        <a:t>NEO Philanthropy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4806010"/>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7"/>
                        </a:rPr>
                        <a:t>Peace and Security Funders Group (PSFG)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83392"/>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8"/>
                        </a:rPr>
                        <a:t>Robert R. McCormick Foundation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6432714"/>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29"/>
                        </a:rPr>
                        <a:t>Rockefeller Brothers Fund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76236141"/>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30"/>
                        </a:rPr>
                        <a:t>Silicon Valley Community Foundation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54992332"/>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rtl="0" fontAlgn="b"/>
                      <a:r>
                        <a:rPr lang="en-US" sz="1200" b="1" u="sng">
                          <a:solidFill>
                            <a:srgbClr val="074BA2"/>
                          </a:solidFill>
                          <a:effectLst/>
                          <a:latin typeface="Times New Roman" panose="02020603050405020304" pitchFamily="18" charset="0"/>
                          <a:cs typeface="Times New Roman" panose="02020603050405020304" pitchFamily="18" charset="0"/>
                          <a:hlinkClick r:id="rId31"/>
                        </a:rPr>
                        <a:t>Spectemur Agendo (Non-profit)</a:t>
                      </a:r>
                      <a:endParaRPr lang="en-US" sz="1200" b="1" u="sng">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93298684"/>
                  </a:ext>
                </a:extLst>
              </a:tr>
              <a:tr h="375494">
                <a:tc>
                  <a:txBody>
                    <a:bodyPr/>
                    <a:lstStyle/>
                    <a:p>
                      <a:pPr rtl="0" fontAlgn="b"/>
                      <a:r>
                        <a:rPr lang="en-US" sz="1200" b="0">
                          <a:effectLst/>
                          <a:latin typeface="Times New Roman" panose="02020603050405020304" pitchFamily="18" charset="0"/>
                          <a:cs typeface="Times New Roman" panose="02020603050405020304" pitchFamily="18" charset="0"/>
                        </a:rPr>
                        <a:t>Donor Organizations</a:t>
                      </a:r>
                    </a:p>
                  </a:txBody>
                  <a:tcPr marL="2139" marR="2139" marT="1426" marB="1426" anchor="b">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rtl="0" fontAlgn="b"/>
                      <a:r>
                        <a:rPr lang="en-US" sz="1200" b="1" u="sng" dirty="0">
                          <a:solidFill>
                            <a:srgbClr val="074BA2"/>
                          </a:solidFill>
                          <a:effectLst/>
                          <a:latin typeface="Times New Roman" panose="02020603050405020304" pitchFamily="18" charset="0"/>
                          <a:cs typeface="Times New Roman" panose="02020603050405020304" pitchFamily="18" charset="0"/>
                          <a:hlinkClick r:id="rId32"/>
                        </a:rPr>
                        <a:t>Wellspring Philanthropic Fund (Non-profit)</a:t>
                      </a:r>
                      <a:endParaRPr lang="en-US" sz="1200" b="1" u="sng" dirty="0">
                        <a:solidFill>
                          <a:srgbClr val="074BA2"/>
                        </a:solidFill>
                        <a:effectLst/>
                        <a:latin typeface="Times New Roman" panose="02020603050405020304" pitchFamily="18" charset="0"/>
                        <a:cs typeface="Times New Roman" panose="02020603050405020304" pitchFamily="18" charset="0"/>
                      </a:endParaRPr>
                    </a:p>
                  </a:txBody>
                  <a:tcPr marL="2139" marR="2139" marT="1426" marB="1426"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318155"/>
                  </a:ext>
                </a:extLst>
              </a:tr>
            </a:tbl>
          </a:graphicData>
        </a:graphic>
      </p:graphicFrame>
    </p:spTree>
    <p:extLst>
      <p:ext uri="{BB962C8B-B14F-4D97-AF65-F5344CB8AC3E}">
        <p14:creationId xmlns:p14="http://schemas.microsoft.com/office/powerpoint/2010/main" val="100896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1C26-FA13-4CE1-B159-3DDC32845EDC}"/>
              </a:ext>
            </a:extLst>
          </p:cNvPr>
          <p:cNvSpPr>
            <a:spLocks noGrp="1"/>
          </p:cNvSpPr>
          <p:nvPr>
            <p:ph type="title"/>
          </p:nvPr>
        </p:nvSpPr>
        <p:spPr>
          <a:xfrm>
            <a:off x="838200" y="365125"/>
            <a:ext cx="10515600" cy="963879"/>
          </a:xfrm>
        </p:spPr>
        <p:txBody>
          <a:bodyPr/>
          <a:lstStyle/>
          <a:p>
            <a:pPr algn="ctr"/>
            <a:r>
              <a:rPr lang="en-US" b="1" dirty="0"/>
              <a:t>AMALGAMATED BANK</a:t>
            </a:r>
          </a:p>
        </p:txBody>
      </p:sp>
      <p:sp>
        <p:nvSpPr>
          <p:cNvPr id="3" name="Content Placeholder 2">
            <a:extLst>
              <a:ext uri="{FF2B5EF4-FFF2-40B4-BE49-F238E27FC236}">
                <a16:creationId xmlns:a16="http://schemas.microsoft.com/office/drawing/2014/main" id="{EB4FA9CC-F2DD-4932-9590-706373E0B192}"/>
              </a:ext>
            </a:extLst>
          </p:cNvPr>
          <p:cNvSpPr>
            <a:spLocks noGrp="1"/>
          </p:cNvSpPr>
          <p:nvPr>
            <p:ph idx="1"/>
          </p:nvPr>
        </p:nvSpPr>
        <p:spPr>
          <a:xfrm>
            <a:off x="838200" y="1329004"/>
            <a:ext cx="10515600" cy="5026360"/>
          </a:xfrm>
        </p:spPr>
        <p:txBody>
          <a:bodyPr>
            <a:normAutofit fontScale="62500" lnSpcReduction="20000"/>
          </a:bodyPr>
          <a:lstStyle/>
          <a:p>
            <a:pPr algn="l"/>
            <a:r>
              <a:rPr lang="en-US" b="0" i="0" dirty="0">
                <a:solidFill>
                  <a:srgbClr val="000000"/>
                </a:solidFill>
                <a:effectLst/>
                <a:latin typeface="Georgia" panose="02040502050405020303" pitchFamily="18" charset="0"/>
              </a:rPr>
              <a:t>Amalgamated Bank of New York (known as Amalgamated Bank) is the nation’s largest labor union-owned bank. Created originally by the Amalgamated Clothing Workers of America (ACWA), since 2010 the bank have been controlled by the </a:t>
            </a:r>
            <a:r>
              <a:rPr lang="en-US" b="0" i="0" u="none" strike="noStrike" dirty="0">
                <a:solidFill>
                  <a:srgbClr val="074BA2"/>
                </a:solidFill>
                <a:effectLst/>
                <a:latin typeface="Georgia" panose="02040502050405020303" pitchFamily="18" charset="0"/>
                <a:hlinkClick r:id="rId2"/>
              </a:rPr>
              <a:t>Service Employees International Union’s</a:t>
            </a:r>
            <a:r>
              <a:rPr lang="en-US" b="0" i="0" dirty="0">
                <a:solidFill>
                  <a:srgbClr val="000000"/>
                </a:solidFill>
                <a:effectLst/>
                <a:latin typeface="Georgia" panose="02040502050405020303" pitchFamily="18" charset="0"/>
              </a:rPr>
              <a:t> (SEIU) </a:t>
            </a:r>
            <a:r>
              <a:rPr lang="en-US" b="0" i="0" u="none" strike="noStrike" dirty="0">
                <a:solidFill>
                  <a:srgbClr val="074BA2"/>
                </a:solidFill>
                <a:effectLst/>
                <a:latin typeface="Georgia" panose="02040502050405020303" pitchFamily="18" charset="0"/>
                <a:hlinkClick r:id="rId3"/>
              </a:rPr>
              <a:t>Workers United</a:t>
            </a:r>
            <a:r>
              <a:rPr lang="en-US" b="0" i="0" dirty="0">
                <a:solidFill>
                  <a:srgbClr val="000000"/>
                </a:solidFill>
                <a:effectLst/>
                <a:latin typeface="Georgia" panose="02040502050405020303" pitchFamily="18" charset="0"/>
              </a:rPr>
              <a:t> division.  It has over $4 billion in assets and nearly $40 billion under management, largely from union pension funds.</a:t>
            </a:r>
          </a:p>
          <a:p>
            <a:pPr algn="l"/>
            <a:r>
              <a:rPr lang="en-US" b="0" i="0" dirty="0">
                <a:solidFill>
                  <a:srgbClr val="000000"/>
                </a:solidFill>
                <a:effectLst/>
                <a:latin typeface="Georgia" panose="02040502050405020303" pitchFamily="18" charset="0"/>
              </a:rPr>
              <a:t>The bank operates as a “a left-of-center, changemaker bank” that uses financial mechanisms to push for liberal corporate policies and provides boutique banking services to labor unions, left-of-center organizations, environmentalist-aligned businesses, and liberal candidates. The bank counts Ready For Hillary (Hillary Clinton’s super PAC) the </a:t>
            </a:r>
            <a:r>
              <a:rPr lang="en-US" b="0" i="0" u="none" strike="noStrike" dirty="0">
                <a:solidFill>
                  <a:srgbClr val="074BA2"/>
                </a:solidFill>
                <a:effectLst/>
                <a:latin typeface="Georgia" panose="02040502050405020303" pitchFamily="18" charset="0"/>
                <a:hlinkClick r:id="rId4"/>
              </a:rPr>
              <a:t>Democratic National Committee</a:t>
            </a:r>
            <a:r>
              <a:rPr lang="en-US" b="0" i="0" dirty="0">
                <a:solidFill>
                  <a:srgbClr val="000000"/>
                </a:solidFill>
                <a:effectLst/>
                <a:latin typeface="Georgia" panose="02040502050405020303" pitchFamily="18" charset="0"/>
              </a:rPr>
              <a:t>, and hundreds of labor unions and liberal organizations as its clients.</a:t>
            </a:r>
            <a:r>
              <a:rPr lang="en-US" b="1" i="0" u="none" strike="noStrike" baseline="30000" dirty="0">
                <a:solidFill>
                  <a:srgbClr val="074BA2"/>
                </a:solidFill>
                <a:effectLst/>
                <a:latin typeface="Montserrat"/>
                <a:hlinkClick r:id="rId5"/>
              </a:rPr>
              <a:t>[4]</a:t>
            </a:r>
            <a:r>
              <a:rPr lang="en-US" b="0" i="0" dirty="0">
                <a:solidFill>
                  <a:srgbClr val="000000"/>
                </a:solidFill>
                <a:effectLst/>
                <a:latin typeface="Georgia" panose="02040502050405020303" pitchFamily="18" charset="0"/>
              </a:rPr>
              <a:t> The bank offers these liberal clients tailored products that help them to carry out their liberal mission, including a 24-hour concierge for liberal political candidates, and a new product that helps unions automatically collect member fees if state legislatures restrict the union’s ability to mandate this collection.</a:t>
            </a:r>
          </a:p>
          <a:p>
            <a:pPr algn="l"/>
            <a:r>
              <a:rPr lang="en-US" b="0" i="0" dirty="0">
                <a:solidFill>
                  <a:srgbClr val="000000"/>
                </a:solidFill>
                <a:effectLst/>
                <a:latin typeface="Georgia" panose="02040502050405020303" pitchFamily="18" charset="0"/>
              </a:rPr>
              <a:t>The bank also uses its considerable financial resources to pursue a left-wing corporate governance agenda. Through activist investing, the bank only invests its in companies that share its liberal social and environmental goals. Amalgamated seeks to force corporate boards to implement left-of-center policies, including environmentalist policies, political spending disclosures, and labor restrictions.</a:t>
            </a:r>
          </a:p>
          <a:p>
            <a:pPr algn="l"/>
            <a:r>
              <a:rPr lang="en-US" b="0" i="0" dirty="0">
                <a:solidFill>
                  <a:srgbClr val="000000"/>
                </a:solidFill>
                <a:effectLst/>
                <a:latin typeface="Georgia" panose="02040502050405020303" pitchFamily="18" charset="0"/>
              </a:rPr>
              <a:t>Additionally, the bank uses its internal policies to act as a standard bearer for left-wing corporate policies such as the $15/hour minimum wage</a:t>
            </a:r>
            <a:r>
              <a:rPr lang="en-US" b="1" i="0" u="none" strike="noStrike" baseline="30000" dirty="0">
                <a:solidFill>
                  <a:srgbClr val="074BA2"/>
                </a:solidFill>
                <a:effectLst/>
                <a:latin typeface="Montserrat"/>
                <a:hlinkClick r:id="rId6"/>
              </a:rPr>
              <a:t>]</a:t>
            </a:r>
            <a:r>
              <a:rPr lang="en-US" b="0" i="0" dirty="0">
                <a:solidFill>
                  <a:srgbClr val="000000"/>
                </a:solidFill>
                <a:effectLst/>
                <a:latin typeface="Georgia" panose="02040502050405020303" pitchFamily="18" charset="0"/>
              </a:rPr>
              <a:t> and union purchasing preferences.</a:t>
            </a:r>
          </a:p>
          <a:p>
            <a:endParaRPr lang="en-US" dirty="0"/>
          </a:p>
        </p:txBody>
      </p:sp>
    </p:spTree>
    <p:extLst>
      <p:ext uri="{BB962C8B-B14F-4D97-AF65-F5344CB8AC3E}">
        <p14:creationId xmlns:p14="http://schemas.microsoft.com/office/powerpoint/2010/main" val="345190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1774-A896-4543-9309-CFEE5FCDA260}"/>
              </a:ext>
            </a:extLst>
          </p:cNvPr>
          <p:cNvSpPr>
            <a:spLocks noGrp="1"/>
          </p:cNvSpPr>
          <p:nvPr>
            <p:ph type="title"/>
          </p:nvPr>
        </p:nvSpPr>
        <p:spPr>
          <a:xfrm>
            <a:off x="673100" y="170949"/>
            <a:ext cx="10515600" cy="1325563"/>
          </a:xfrm>
        </p:spPr>
        <p:txBody>
          <a:bodyPr>
            <a:normAutofit/>
          </a:bodyPr>
          <a:lstStyle/>
          <a:p>
            <a:pPr algn="ctr"/>
            <a:r>
              <a:rPr lang="en-US" sz="5500" b="1" dirty="0">
                <a:solidFill>
                  <a:srgbClr val="FF0000"/>
                </a:solidFill>
              </a:rPr>
              <a:t>AMALGAMATED CLIENTS</a:t>
            </a:r>
          </a:p>
        </p:txBody>
      </p:sp>
      <p:pic>
        <p:nvPicPr>
          <p:cNvPr id="6" name="Picture 5" descr="Democratic Governors Association logo">
            <a:extLst>
              <a:ext uri="{FF2B5EF4-FFF2-40B4-BE49-F238E27FC236}">
                <a16:creationId xmlns:a16="http://schemas.microsoft.com/office/drawing/2014/main" id="{66C299D5-AA54-417F-B0AF-9047933F3A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3568" y="1105296"/>
            <a:ext cx="2728383" cy="1525058"/>
          </a:xfrm>
          <a:prstGeom prst="rect">
            <a:avLst/>
          </a:prstGeom>
          <a:noFill/>
          <a:ln>
            <a:noFill/>
          </a:ln>
        </p:spPr>
      </p:pic>
      <p:pic>
        <p:nvPicPr>
          <p:cNvPr id="8" name="Picture 7" descr="AFSCME Logo">
            <a:extLst>
              <a:ext uri="{FF2B5EF4-FFF2-40B4-BE49-F238E27FC236}">
                <a16:creationId xmlns:a16="http://schemas.microsoft.com/office/drawing/2014/main" id="{B5B9E7BA-52A6-444C-BAC0-5B709106A1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14067" y="3042048"/>
            <a:ext cx="2592916" cy="1131094"/>
          </a:xfrm>
          <a:prstGeom prst="rect">
            <a:avLst/>
          </a:prstGeom>
          <a:noFill/>
          <a:ln>
            <a:noFill/>
          </a:ln>
        </p:spPr>
      </p:pic>
      <p:pic>
        <p:nvPicPr>
          <p:cNvPr id="9" name="Picture 8" descr="SEIU Logo">
            <a:extLst>
              <a:ext uri="{FF2B5EF4-FFF2-40B4-BE49-F238E27FC236}">
                <a16:creationId xmlns:a16="http://schemas.microsoft.com/office/drawing/2014/main" id="{C0216A2E-3472-4719-9931-6BEB06417F4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02617" y="5683780"/>
            <a:ext cx="1729316" cy="998801"/>
          </a:xfrm>
          <a:prstGeom prst="rect">
            <a:avLst/>
          </a:prstGeom>
          <a:noFill/>
          <a:ln>
            <a:noFill/>
          </a:ln>
        </p:spPr>
      </p:pic>
      <p:pic>
        <p:nvPicPr>
          <p:cNvPr id="10" name="Picture 9" descr="Democratic National Committee logo">
            <a:extLst>
              <a:ext uri="{FF2B5EF4-FFF2-40B4-BE49-F238E27FC236}">
                <a16:creationId xmlns:a16="http://schemas.microsoft.com/office/drawing/2014/main" id="{59465019-B43D-4FA7-AA98-4A0D6C7792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0051" y="2965450"/>
            <a:ext cx="2190748" cy="1752600"/>
          </a:xfrm>
          <a:prstGeom prst="rect">
            <a:avLst/>
          </a:prstGeom>
          <a:noFill/>
          <a:ln>
            <a:noFill/>
          </a:ln>
        </p:spPr>
      </p:pic>
      <p:pic>
        <p:nvPicPr>
          <p:cNvPr id="11" name="Picture 10" descr="America Votes Logo">
            <a:extLst>
              <a:ext uri="{FF2B5EF4-FFF2-40B4-BE49-F238E27FC236}">
                <a16:creationId xmlns:a16="http://schemas.microsoft.com/office/drawing/2014/main" id="{5B85892A-1EFC-4C88-80D4-DE70C271A12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62233" y="4667515"/>
            <a:ext cx="2347384" cy="404018"/>
          </a:xfrm>
          <a:prstGeom prst="rect">
            <a:avLst/>
          </a:prstGeom>
          <a:noFill/>
          <a:ln>
            <a:noFill/>
          </a:ln>
        </p:spPr>
      </p:pic>
      <p:pic>
        <p:nvPicPr>
          <p:cNvPr id="12" name="Picture 11" descr="Ready for Hillary Logo">
            <a:extLst>
              <a:ext uri="{FF2B5EF4-FFF2-40B4-BE49-F238E27FC236}">
                <a16:creationId xmlns:a16="http://schemas.microsoft.com/office/drawing/2014/main" id="{A01A3A02-1B27-4C9A-91CC-1089105942A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76832" y="3281629"/>
            <a:ext cx="2592916" cy="1197239"/>
          </a:xfrm>
          <a:prstGeom prst="rect">
            <a:avLst/>
          </a:prstGeom>
          <a:noFill/>
          <a:ln>
            <a:noFill/>
          </a:ln>
        </p:spPr>
      </p:pic>
      <p:pic>
        <p:nvPicPr>
          <p:cNvPr id="13" name="Picture 12" descr="Sierra Club Foundation logo">
            <a:extLst>
              <a:ext uri="{FF2B5EF4-FFF2-40B4-BE49-F238E27FC236}">
                <a16:creationId xmlns:a16="http://schemas.microsoft.com/office/drawing/2014/main" id="{1FA69DD1-99C1-4B92-B80A-9D0FF1327CA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844800" y="3429000"/>
            <a:ext cx="3086100" cy="679450"/>
          </a:xfrm>
          <a:prstGeom prst="rect">
            <a:avLst/>
          </a:prstGeom>
          <a:noFill/>
          <a:ln>
            <a:noFill/>
          </a:ln>
        </p:spPr>
      </p:pic>
      <p:pic>
        <p:nvPicPr>
          <p:cNvPr id="14" name="Picture 13" descr="Biden Foundation logo">
            <a:extLst>
              <a:ext uri="{FF2B5EF4-FFF2-40B4-BE49-F238E27FC236}">
                <a16:creationId xmlns:a16="http://schemas.microsoft.com/office/drawing/2014/main" id="{F203B228-4B2F-48FA-9F11-1DFCF1235D4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880599" y="4896115"/>
            <a:ext cx="2089149" cy="1786468"/>
          </a:xfrm>
          <a:prstGeom prst="rect">
            <a:avLst/>
          </a:prstGeom>
          <a:noFill/>
          <a:ln>
            <a:noFill/>
          </a:ln>
        </p:spPr>
      </p:pic>
      <p:pic>
        <p:nvPicPr>
          <p:cNvPr id="15" name="Picture 14" descr="League of Conservation Voters logo">
            <a:extLst>
              <a:ext uri="{FF2B5EF4-FFF2-40B4-BE49-F238E27FC236}">
                <a16:creationId xmlns:a16="http://schemas.microsoft.com/office/drawing/2014/main" id="{F57DF1A0-3E29-48D1-877B-073FA089E99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261781" y="4343665"/>
            <a:ext cx="3086100" cy="1104900"/>
          </a:xfrm>
          <a:prstGeom prst="rect">
            <a:avLst/>
          </a:prstGeom>
          <a:noFill/>
          <a:ln>
            <a:noFill/>
          </a:ln>
        </p:spPr>
      </p:pic>
      <p:pic>
        <p:nvPicPr>
          <p:cNvPr id="16" name="Picture 15" descr="International Brotherhood of Teamsters logo">
            <a:extLst>
              <a:ext uri="{FF2B5EF4-FFF2-40B4-BE49-F238E27FC236}">
                <a16:creationId xmlns:a16="http://schemas.microsoft.com/office/drawing/2014/main" id="{C63AD11F-8AC1-4B25-B5AD-FD207E304C5C}"/>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792758" y="141286"/>
            <a:ext cx="1822450" cy="2639219"/>
          </a:xfrm>
          <a:prstGeom prst="rect">
            <a:avLst/>
          </a:prstGeom>
          <a:noFill/>
          <a:ln>
            <a:noFill/>
          </a:ln>
        </p:spPr>
      </p:pic>
      <p:pic>
        <p:nvPicPr>
          <p:cNvPr id="17" name="Picture 16" descr="Converge Logo">
            <a:extLst>
              <a:ext uri="{FF2B5EF4-FFF2-40B4-BE49-F238E27FC236}">
                <a16:creationId xmlns:a16="http://schemas.microsoft.com/office/drawing/2014/main" id="{F668DAB3-569E-48A3-8159-8A1A8CD6FD8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384925" y="5247216"/>
            <a:ext cx="2842682" cy="1512491"/>
          </a:xfrm>
          <a:prstGeom prst="rect">
            <a:avLst/>
          </a:prstGeom>
          <a:noFill/>
          <a:ln>
            <a:noFill/>
          </a:ln>
        </p:spPr>
      </p:pic>
      <p:pic>
        <p:nvPicPr>
          <p:cNvPr id="18" name="Picture 17" descr="Biden Harris Logo">
            <a:extLst>
              <a:ext uri="{FF2B5EF4-FFF2-40B4-BE49-F238E27FC236}">
                <a16:creationId xmlns:a16="http://schemas.microsoft.com/office/drawing/2014/main" id="{8E50FA3A-F7C2-43ED-BBDC-2837E15CF2ED}"/>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973235" y="1673092"/>
            <a:ext cx="2770717" cy="1197239"/>
          </a:xfrm>
          <a:prstGeom prst="rect">
            <a:avLst/>
          </a:prstGeom>
          <a:noFill/>
          <a:ln>
            <a:noFill/>
          </a:ln>
        </p:spPr>
      </p:pic>
      <p:pic>
        <p:nvPicPr>
          <p:cNvPr id="19" name="Picture 18" descr="Warren Democrats logo">
            <a:extLst>
              <a:ext uri="{FF2B5EF4-FFF2-40B4-BE49-F238E27FC236}">
                <a16:creationId xmlns:a16="http://schemas.microsoft.com/office/drawing/2014/main" id="{081B9C2D-11F1-4859-A813-E3B1A4F0A76D}"/>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3206750" y="1606948"/>
            <a:ext cx="2298700" cy="1435100"/>
          </a:xfrm>
          <a:prstGeom prst="rect">
            <a:avLst/>
          </a:prstGeom>
          <a:noFill/>
          <a:ln>
            <a:noFill/>
          </a:ln>
        </p:spPr>
      </p:pic>
      <p:pic>
        <p:nvPicPr>
          <p:cNvPr id="20" name="Picture 19" descr="Nancy Pelosi for Congress logo">
            <a:extLst>
              <a:ext uri="{FF2B5EF4-FFF2-40B4-BE49-F238E27FC236}">
                <a16:creationId xmlns:a16="http://schemas.microsoft.com/office/drawing/2014/main" id="{9A25B8A0-FDC1-494C-B9AE-4F0E9EE03AE5}"/>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317501" y="5539911"/>
            <a:ext cx="3086100" cy="927100"/>
          </a:xfrm>
          <a:prstGeom prst="rect">
            <a:avLst/>
          </a:prstGeom>
          <a:noFill/>
          <a:ln>
            <a:noFill/>
          </a:ln>
        </p:spPr>
      </p:pic>
    </p:spTree>
    <p:extLst>
      <p:ext uri="{BB962C8B-B14F-4D97-AF65-F5344CB8AC3E}">
        <p14:creationId xmlns:p14="http://schemas.microsoft.com/office/powerpoint/2010/main" val="51363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3A6D-4BBC-4507-BB39-48B78FCDA0E7}"/>
              </a:ext>
            </a:extLst>
          </p:cNvPr>
          <p:cNvSpPr>
            <a:spLocks noGrp="1"/>
          </p:cNvSpPr>
          <p:nvPr>
            <p:ph type="title"/>
          </p:nvPr>
        </p:nvSpPr>
        <p:spPr>
          <a:xfrm>
            <a:off x="1408340" y="841828"/>
            <a:ext cx="8776606" cy="5174343"/>
          </a:xfrm>
        </p:spPr>
        <p:txBody>
          <a:bodyPr>
            <a:normAutofit/>
          </a:bodyPr>
          <a:lstStyle/>
          <a:p>
            <a:pPr algn="ctr"/>
            <a:r>
              <a:rPr lang="en-US" sz="5000" b="1" dirty="0">
                <a:latin typeface="Times New Roman" panose="02020603050405020304" pitchFamily="18" charset="0"/>
                <a:cs typeface="Times New Roman" panose="02020603050405020304" pitchFamily="18" charset="0"/>
              </a:rPr>
              <a:t>FOUNDATION SPENDING ON NON-PROFIT ORGANIZATIONS INVOLVED IN U.S. ELECTORAL POLICY</a:t>
            </a:r>
          </a:p>
        </p:txBody>
      </p:sp>
    </p:spTree>
    <p:extLst>
      <p:ext uri="{BB962C8B-B14F-4D97-AF65-F5344CB8AC3E}">
        <p14:creationId xmlns:p14="http://schemas.microsoft.com/office/powerpoint/2010/main" val="252520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FD11-12A0-4641-9DD4-7624F4375919}"/>
              </a:ext>
            </a:extLst>
          </p:cNvPr>
          <p:cNvSpPr>
            <a:spLocks noGrp="1"/>
          </p:cNvSpPr>
          <p:nvPr>
            <p:ph type="title"/>
          </p:nvPr>
        </p:nvSpPr>
        <p:spPr>
          <a:xfrm>
            <a:off x="838200" y="-146041"/>
            <a:ext cx="10515600" cy="1325563"/>
          </a:xfrm>
        </p:spPr>
        <p:txBody>
          <a:bodyPr/>
          <a:lstStyle/>
          <a:p>
            <a:pPr algn="ctr"/>
            <a:r>
              <a:rPr lang="en-US" b="1" dirty="0"/>
              <a:t>ARABELLA ADVISORS</a:t>
            </a:r>
          </a:p>
        </p:txBody>
      </p:sp>
      <p:sp>
        <p:nvSpPr>
          <p:cNvPr id="4" name="TextBox 3">
            <a:extLst>
              <a:ext uri="{FF2B5EF4-FFF2-40B4-BE49-F238E27FC236}">
                <a16:creationId xmlns:a16="http://schemas.microsoft.com/office/drawing/2014/main" id="{102C3B5A-63E2-4129-B9A5-43A5372D51CC}"/>
              </a:ext>
            </a:extLst>
          </p:cNvPr>
          <p:cNvSpPr txBox="1"/>
          <p:nvPr/>
        </p:nvSpPr>
        <p:spPr>
          <a:xfrm>
            <a:off x="882256" y="816033"/>
            <a:ext cx="10756900" cy="5632311"/>
          </a:xfrm>
          <a:prstGeom prst="rect">
            <a:avLst/>
          </a:prstGeom>
          <a:noFill/>
        </p:spPr>
        <p:txBody>
          <a:bodyPr wrap="square" rtlCol="0">
            <a:spAutoFit/>
          </a:bodyPr>
          <a:lstStyle/>
          <a:p>
            <a:pPr marL="171450" indent="-171450" algn="l">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Arabella is a p</a:t>
            </a:r>
            <a:r>
              <a:rPr lang="en-US" sz="2000" b="0" i="0" dirty="0">
                <a:solidFill>
                  <a:srgbClr val="000000"/>
                </a:solidFill>
                <a:effectLst/>
                <a:latin typeface="Times New Roman" panose="02020603050405020304" pitchFamily="18" charset="0"/>
                <a:cs typeface="Times New Roman" panose="02020603050405020304" pitchFamily="18" charset="0"/>
              </a:rPr>
              <a:t>hilanthropic consulting company that guides the strategy, advocacy, impact investing, and management for high-dollar left-leaning nonprofits and individuals. </a:t>
            </a:r>
            <a:endParaRPr lang="en-US" sz="2000" b="1" baseline="30000" dirty="0">
              <a:solidFill>
                <a:srgbClr val="074BA2"/>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company was </a:t>
            </a:r>
            <a:r>
              <a:rPr lang="en-US" sz="2000" b="0" i="0" dirty="0">
                <a:effectLst/>
                <a:latin typeface="Times New Roman" panose="02020603050405020304" pitchFamily="18" charset="0"/>
                <a:cs typeface="Times New Roman" panose="02020603050405020304" pitchFamily="18" charset="0"/>
              </a:rPr>
              <a:t>founded in 2005 by </a:t>
            </a:r>
            <a:r>
              <a:rPr lang="en-US" sz="2000" b="0" i="0"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Eric Kessler</a:t>
            </a:r>
            <a:r>
              <a:rPr lang="en-US" sz="2000" b="0" i="0" dirty="0">
                <a:effectLst/>
                <a:latin typeface="Times New Roman" panose="02020603050405020304" pitchFamily="18" charset="0"/>
                <a:cs typeface="Times New Roman" panose="02020603050405020304" pitchFamily="18" charset="0"/>
              </a:rPr>
              <a:t>, a Clinton administration alumnus and long-time staffer at the </a:t>
            </a:r>
            <a:r>
              <a:rPr lang="en-US" sz="2000" b="0" i="0"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League of Conservation Voters</a:t>
            </a:r>
            <a:r>
              <a:rPr lang="en-US" sz="2000" b="0" i="0" dirty="0">
                <a:effectLst/>
                <a:latin typeface="Times New Roman" panose="02020603050405020304" pitchFamily="18" charset="0"/>
                <a:cs typeface="Times New Roman" panose="02020603050405020304" pitchFamily="18" charset="0"/>
              </a:rPr>
              <a:t> who remains a senior </a:t>
            </a:r>
            <a:r>
              <a:rPr lang="en-US" sz="2000" b="0" i="0" dirty="0">
                <a:solidFill>
                  <a:srgbClr val="000000"/>
                </a:solidFill>
                <a:effectLst/>
                <a:latin typeface="Times New Roman" panose="02020603050405020304" pitchFamily="18" charset="0"/>
                <a:cs typeface="Times New Roman" panose="02020603050405020304" pitchFamily="18" charset="0"/>
              </a:rPr>
              <a:t>managing partner at the firm. </a:t>
            </a:r>
            <a:endParaRPr lang="en-US" sz="2000" dirty="0">
              <a:solidFill>
                <a:srgbClr val="000000"/>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Arabella Advisors manages four nonprofits that serve as incubators and accelerators for a range of other left-of-center nonprofits. These include the </a:t>
            </a:r>
            <a:r>
              <a:rPr lang="en-US" sz="2000" b="1" i="0" u="none" strike="noStrike" dirty="0">
                <a:solidFill>
                  <a:srgbClr val="074BA2"/>
                </a:solidFill>
                <a:effectLst/>
                <a:latin typeface="Times New Roman" panose="02020603050405020304" pitchFamily="18" charset="0"/>
                <a:cs typeface="Times New Roman" panose="02020603050405020304" pitchFamily="18" charset="0"/>
                <a:hlinkClick r:id="rId4"/>
              </a:rPr>
              <a:t>New Venture Fund</a:t>
            </a:r>
            <a:r>
              <a:rPr lang="en-US" sz="2000" b="0" i="0" dirty="0">
                <a:solidFill>
                  <a:srgbClr val="000000"/>
                </a:solidFill>
                <a:effectLst/>
                <a:latin typeface="Times New Roman" panose="02020603050405020304" pitchFamily="18" charset="0"/>
                <a:cs typeface="Times New Roman" panose="02020603050405020304" pitchFamily="18" charset="0"/>
              </a:rPr>
              <a:t>, the </a:t>
            </a:r>
            <a:r>
              <a:rPr lang="en-US" sz="2000" b="1" i="0" u="none" strike="noStrike" dirty="0">
                <a:solidFill>
                  <a:srgbClr val="074BA2"/>
                </a:solidFill>
                <a:effectLst/>
                <a:latin typeface="Times New Roman" panose="02020603050405020304" pitchFamily="18" charset="0"/>
                <a:cs typeface="Times New Roman" panose="02020603050405020304" pitchFamily="18" charset="0"/>
                <a:hlinkClick r:id="rId5"/>
              </a:rPr>
              <a:t>Sixteen Thirty Fund</a:t>
            </a:r>
            <a:r>
              <a:rPr lang="en-US" sz="2000" b="0" i="0" dirty="0">
                <a:solidFill>
                  <a:srgbClr val="000000"/>
                </a:solidFill>
                <a:effectLst/>
                <a:latin typeface="Times New Roman" panose="02020603050405020304" pitchFamily="18" charset="0"/>
                <a:cs typeface="Times New Roman" panose="02020603050405020304" pitchFamily="18" charset="0"/>
              </a:rPr>
              <a:t>, the </a:t>
            </a:r>
            <a:r>
              <a:rPr lang="en-US" sz="2000" b="1" i="0" u="none" strike="noStrike" dirty="0">
                <a:solidFill>
                  <a:srgbClr val="074BA2"/>
                </a:solidFill>
                <a:effectLst/>
                <a:latin typeface="Times New Roman" panose="02020603050405020304" pitchFamily="18" charset="0"/>
                <a:cs typeface="Times New Roman" panose="02020603050405020304" pitchFamily="18" charset="0"/>
                <a:hlinkClick r:id="rId6"/>
              </a:rPr>
              <a:t>Hopewell Fund</a:t>
            </a:r>
            <a:r>
              <a:rPr lang="en-US" sz="2000" b="0" i="0" dirty="0">
                <a:solidFill>
                  <a:srgbClr val="000000"/>
                </a:solidFill>
                <a:effectLst/>
                <a:latin typeface="Times New Roman" panose="02020603050405020304" pitchFamily="18" charset="0"/>
                <a:cs typeface="Times New Roman" panose="02020603050405020304" pitchFamily="18" charset="0"/>
              </a:rPr>
              <a:t>, and the </a:t>
            </a:r>
            <a:r>
              <a:rPr lang="en-US" sz="2000" b="1" i="0" u="none" strike="noStrike" dirty="0">
                <a:solidFill>
                  <a:srgbClr val="074BA2"/>
                </a:solidFill>
                <a:effectLst/>
                <a:latin typeface="Times New Roman" panose="02020603050405020304" pitchFamily="18" charset="0"/>
                <a:cs typeface="Times New Roman" panose="02020603050405020304" pitchFamily="18" charset="0"/>
                <a:hlinkClick r:id="rId7"/>
              </a:rPr>
              <a:t>Windward Fund</a:t>
            </a:r>
            <a:r>
              <a:rPr lang="en-US" sz="2000" b="0" i="0" dirty="0">
                <a:solidFill>
                  <a:srgbClr val="000000"/>
                </a:solidFill>
                <a:effectLst/>
                <a:latin typeface="Times New Roman" panose="02020603050405020304" pitchFamily="18" charset="0"/>
                <a:cs typeface="Times New Roman" panose="02020603050405020304" pitchFamily="18" charset="0"/>
              </a:rPr>
              <a:t>. Since the network’s inception, Arabella’s four “sister” nonprofits have sponsored roughly 340 such groups targeting a number of different issue areas, including healthcare, net neutrality, abortion access, gun control President Donald Trump’s U.S. Supreme Court confirmations, and others.</a:t>
            </a:r>
          </a:p>
          <a:p>
            <a:pPr marL="171450" indent="-17145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Between 2006 – 2019 Arabella’s </a:t>
            </a:r>
            <a:r>
              <a:rPr lang="en-US" sz="2000" b="1" i="0" dirty="0">
                <a:solidFill>
                  <a:srgbClr val="000000"/>
                </a:solidFill>
                <a:effectLst/>
                <a:latin typeface="Times New Roman" panose="02020603050405020304" pitchFamily="18" charset="0"/>
                <a:cs typeface="Times New Roman" panose="02020603050405020304" pitchFamily="18" charset="0"/>
              </a:rPr>
              <a:t>nonprofit revenues have totaled over $3.1 billion</a:t>
            </a:r>
          </a:p>
          <a:p>
            <a:pPr marL="171450" indent="-17145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Between 2008 – 2019 Arabella’s </a:t>
            </a:r>
            <a:r>
              <a:rPr lang="en-US" sz="2000" b="1" i="0" dirty="0">
                <a:solidFill>
                  <a:srgbClr val="000000"/>
                </a:solidFill>
                <a:effectLst/>
                <a:latin typeface="Times New Roman" panose="02020603050405020304" pitchFamily="18" charset="0"/>
                <a:cs typeface="Times New Roman" panose="02020603050405020304" pitchFamily="18" charset="0"/>
              </a:rPr>
              <a:t>nonprofits paid the company nearly $</a:t>
            </a:r>
            <a:r>
              <a:rPr lang="en-US" sz="2000" b="1" dirty="0">
                <a:solidFill>
                  <a:srgbClr val="000000"/>
                </a:solidFill>
                <a:latin typeface="Times New Roman" panose="02020603050405020304" pitchFamily="18" charset="0"/>
                <a:cs typeface="Times New Roman" panose="02020603050405020304" pitchFamily="18" charset="0"/>
              </a:rPr>
              <a:t>136</a:t>
            </a:r>
            <a:r>
              <a:rPr lang="en-US" sz="2000" b="1" i="0" dirty="0">
                <a:solidFill>
                  <a:srgbClr val="000000"/>
                </a:solidFill>
                <a:effectLst/>
                <a:latin typeface="Times New Roman" panose="02020603050405020304" pitchFamily="18" charset="0"/>
                <a:cs typeface="Times New Roman" panose="02020603050405020304" pitchFamily="18" charset="0"/>
              </a:rPr>
              <a:t> million </a:t>
            </a:r>
            <a:r>
              <a:rPr lang="en-US" sz="2000" b="0" i="0" dirty="0">
                <a:solidFill>
                  <a:srgbClr val="000000"/>
                </a:solidFill>
                <a:effectLst/>
                <a:latin typeface="Times New Roman" panose="02020603050405020304" pitchFamily="18" charset="0"/>
                <a:cs typeface="Times New Roman" panose="02020603050405020304" pitchFamily="18" charset="0"/>
              </a:rPr>
              <a:t>in contracting and management services fees. Many of Arabella’s top officials, including firm founder </a:t>
            </a:r>
            <a:r>
              <a:rPr lang="en-US" sz="2000" b="0" i="0" strike="noStrike" dirty="0">
                <a:solidFill>
                  <a:srgbClr val="074BA2"/>
                </a:solidFill>
                <a:effectLst/>
                <a:latin typeface="Times New Roman" panose="02020603050405020304" pitchFamily="18" charset="0"/>
                <a:cs typeface="Times New Roman" panose="02020603050405020304" pitchFamily="18" charset="0"/>
              </a:rPr>
              <a:t>Eric Kessler</a:t>
            </a:r>
            <a:r>
              <a:rPr lang="en-US" sz="2000" b="0" i="0" dirty="0">
                <a:solidFill>
                  <a:srgbClr val="000000"/>
                </a:solidFill>
                <a:effectLst/>
                <a:latin typeface="Times New Roman" panose="02020603050405020304" pitchFamily="18" charset="0"/>
                <a:cs typeface="Times New Roman" panose="02020603050405020304" pitchFamily="18" charset="0"/>
              </a:rPr>
              <a:t>, are principal officers on the nonprofits’ boards of directors.</a:t>
            </a:r>
          </a:p>
          <a:p>
            <a:pPr marL="171450" indent="-17145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Arabella has implemented over 300 different “pop-up” projects targeting a range of issues, including net neutrality, free speech, abortion access, </a:t>
            </a:r>
            <a:r>
              <a:rPr lang="en-US" sz="2000" b="0" i="0" strike="noStrike" dirty="0">
                <a:solidFill>
                  <a:srgbClr val="074BA2"/>
                </a:solidFill>
                <a:effectLst/>
                <a:latin typeface="Times New Roman" panose="02020603050405020304" pitchFamily="18" charset="0"/>
                <a:cs typeface="Times New Roman" panose="02020603050405020304" pitchFamily="18" charset="0"/>
              </a:rPr>
              <a:t>Obamacare</a:t>
            </a:r>
            <a:r>
              <a:rPr lang="en-US" sz="2000" b="0" i="0" dirty="0">
                <a:solidFill>
                  <a:srgbClr val="000000"/>
                </a:solidFill>
                <a:effectLst/>
                <a:latin typeface="Times New Roman" panose="02020603050405020304" pitchFamily="18" charset="0"/>
                <a:cs typeface="Times New Roman" panose="02020603050405020304" pitchFamily="18" charset="0"/>
              </a:rPr>
              <a:t>, and President Donald Trump’s judicial nominees.</a:t>
            </a:r>
          </a:p>
          <a:p>
            <a:pPr marL="171450" indent="-17145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 </a:t>
            </a:r>
            <a:endParaRPr lang="en-US" sz="20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27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F5CC45-B5D2-45FD-8699-E5A5992C9965}"/>
              </a:ext>
            </a:extLst>
          </p:cNvPr>
          <p:cNvPicPr>
            <a:picLocks noChangeAspect="1"/>
          </p:cNvPicPr>
          <p:nvPr/>
        </p:nvPicPr>
        <p:blipFill>
          <a:blip r:embed="rId2"/>
          <a:stretch>
            <a:fillRect/>
          </a:stretch>
        </p:blipFill>
        <p:spPr>
          <a:xfrm>
            <a:off x="3373967" y="0"/>
            <a:ext cx="5455499" cy="6858000"/>
          </a:xfrm>
          <a:prstGeom prst="rect">
            <a:avLst/>
          </a:prstGeom>
        </p:spPr>
      </p:pic>
    </p:spTree>
    <p:extLst>
      <p:ext uri="{BB962C8B-B14F-4D97-AF65-F5344CB8AC3E}">
        <p14:creationId xmlns:p14="http://schemas.microsoft.com/office/powerpoint/2010/main" val="1222151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0BDEF-D185-41F5-8A4C-D4F547F503F0}"/>
              </a:ext>
            </a:extLst>
          </p:cNvPr>
          <p:cNvPicPr>
            <a:picLocks noChangeAspect="1"/>
          </p:cNvPicPr>
          <p:nvPr/>
        </p:nvPicPr>
        <p:blipFill>
          <a:blip r:embed="rId2"/>
          <a:stretch>
            <a:fillRect/>
          </a:stretch>
        </p:blipFill>
        <p:spPr>
          <a:xfrm>
            <a:off x="1512828" y="0"/>
            <a:ext cx="9166343" cy="6858000"/>
          </a:xfrm>
          <a:prstGeom prst="rect">
            <a:avLst/>
          </a:prstGeom>
        </p:spPr>
      </p:pic>
    </p:spTree>
    <p:extLst>
      <p:ext uri="{BB962C8B-B14F-4D97-AF65-F5344CB8AC3E}">
        <p14:creationId xmlns:p14="http://schemas.microsoft.com/office/powerpoint/2010/main" val="167446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18BE-A027-4EDD-8E14-BE3409761717}"/>
              </a:ext>
            </a:extLst>
          </p:cNvPr>
          <p:cNvSpPr>
            <a:spLocks noGrp="1"/>
          </p:cNvSpPr>
          <p:nvPr>
            <p:ph type="title"/>
          </p:nvPr>
        </p:nvSpPr>
        <p:spPr/>
        <p:txBody>
          <a:bodyPr/>
          <a:lstStyle/>
          <a:p>
            <a:pPr algn="ctr"/>
            <a:r>
              <a:rPr lang="en-US" b="1" dirty="0"/>
              <a:t>FOUNDATION FUNDING</a:t>
            </a:r>
          </a:p>
        </p:txBody>
      </p:sp>
      <p:pic>
        <p:nvPicPr>
          <p:cNvPr id="5" name="Picture 4">
            <a:extLst>
              <a:ext uri="{FF2B5EF4-FFF2-40B4-BE49-F238E27FC236}">
                <a16:creationId xmlns:a16="http://schemas.microsoft.com/office/drawing/2014/main" id="{E3A0590F-62FD-4E4F-AA41-F5C600F66A26}"/>
              </a:ext>
            </a:extLst>
          </p:cNvPr>
          <p:cNvPicPr>
            <a:picLocks noChangeAspect="1"/>
          </p:cNvPicPr>
          <p:nvPr/>
        </p:nvPicPr>
        <p:blipFill>
          <a:blip r:embed="rId2"/>
          <a:stretch>
            <a:fillRect/>
          </a:stretch>
        </p:blipFill>
        <p:spPr>
          <a:xfrm>
            <a:off x="101601" y="1"/>
            <a:ext cx="12170832" cy="6980766"/>
          </a:xfrm>
          <a:prstGeom prst="rect">
            <a:avLst/>
          </a:prstGeom>
        </p:spPr>
      </p:pic>
    </p:spTree>
    <p:extLst>
      <p:ext uri="{BB962C8B-B14F-4D97-AF65-F5344CB8AC3E}">
        <p14:creationId xmlns:p14="http://schemas.microsoft.com/office/powerpoint/2010/main" val="234035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200F-7FD9-4F34-9F6D-75BB38DDAF46}"/>
              </a:ext>
            </a:extLst>
          </p:cNvPr>
          <p:cNvSpPr>
            <a:spLocks noGrp="1"/>
          </p:cNvSpPr>
          <p:nvPr>
            <p:ph type="title"/>
          </p:nvPr>
        </p:nvSpPr>
        <p:spPr/>
        <p:txBody>
          <a:bodyPr/>
          <a:lstStyle/>
          <a:p>
            <a:r>
              <a:rPr lang="en-US" dirty="0"/>
              <a:t>DONOR ADVISED FUND	</a:t>
            </a:r>
          </a:p>
        </p:txBody>
      </p:sp>
      <p:sp>
        <p:nvSpPr>
          <p:cNvPr id="3" name="Content Placeholder 2">
            <a:extLst>
              <a:ext uri="{FF2B5EF4-FFF2-40B4-BE49-F238E27FC236}">
                <a16:creationId xmlns:a16="http://schemas.microsoft.com/office/drawing/2014/main" id="{CAC3E806-21C2-464E-97F0-FF3B91B90E90}"/>
              </a:ext>
            </a:extLst>
          </p:cNvPr>
          <p:cNvSpPr>
            <a:spLocks noGrp="1"/>
          </p:cNvSpPr>
          <p:nvPr>
            <p:ph idx="1"/>
          </p:nvPr>
        </p:nvSpPr>
        <p:spPr/>
        <p:txBody>
          <a:bodyPr>
            <a:normAutofit lnSpcReduction="10000"/>
          </a:bodyPr>
          <a:lstStyle/>
          <a:p>
            <a:pPr marL="0" indent="0">
              <a:buNone/>
            </a:pPr>
            <a:r>
              <a:rPr lang="en-US" sz="3500" dirty="0">
                <a:solidFill>
                  <a:srgbClr val="232D31"/>
                </a:solidFill>
                <a:effectLst/>
                <a:latin typeface="Times New Roman" panose="02020603050405020304" pitchFamily="18" charset="0"/>
                <a:ea typeface="Calibri" panose="020F0502020204030204" pitchFamily="34" charset="0"/>
                <a:cs typeface="Times New Roman" panose="02020603050405020304" pitchFamily="18" charset="0"/>
              </a:rPr>
              <a:t>A donor-advised fund is like a charitable investment account, for the sole purpose of supporting charitable organizations you care about. When you contribute cash, securities or other assets to a donor-advised fund at a public charity, like Fidelity Charitable, you are generally eligible to take an immediate tax deduction. Then those funds can be invested for tax-free growth and you can recommend grants to virtually any IRS-qualified public charity.</a:t>
            </a: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186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5470-CFE9-4FB0-BE22-589FBF89C28C}"/>
              </a:ext>
            </a:extLst>
          </p:cNvPr>
          <p:cNvSpPr>
            <a:spLocks noGrp="1"/>
          </p:cNvSpPr>
          <p:nvPr>
            <p:ph type="title"/>
          </p:nvPr>
        </p:nvSpPr>
        <p:spPr/>
        <p:txBody>
          <a:bodyPr/>
          <a:lstStyle/>
          <a:p>
            <a:r>
              <a:rPr lang="en-US" b="1" dirty="0"/>
              <a:t>Muneer </a:t>
            </a:r>
            <a:r>
              <a:rPr lang="en-US" b="1" dirty="0" err="1"/>
              <a:t>Satter</a:t>
            </a:r>
            <a:endParaRPr lang="en-US" b="1" dirty="0"/>
          </a:p>
        </p:txBody>
      </p:sp>
      <p:sp>
        <p:nvSpPr>
          <p:cNvPr id="3" name="Content Placeholder 2">
            <a:extLst>
              <a:ext uri="{FF2B5EF4-FFF2-40B4-BE49-F238E27FC236}">
                <a16:creationId xmlns:a16="http://schemas.microsoft.com/office/drawing/2014/main" id="{E1300301-86C3-48F5-A256-E747030F9E61}"/>
              </a:ext>
            </a:extLst>
          </p:cNvPr>
          <p:cNvSpPr>
            <a:spLocks noGrp="1"/>
          </p:cNvSpPr>
          <p:nvPr>
            <p:ph idx="1"/>
          </p:nvPr>
        </p:nvSpPr>
        <p:spPr/>
        <p:txBody>
          <a:bodyPr/>
          <a:lstStyle/>
          <a:p>
            <a:r>
              <a:rPr lang="en-US" sz="2200" b="0" i="0" dirty="0">
                <a:effectLst/>
                <a:latin typeface="Georgia" panose="02040502050405020303" pitchFamily="18" charset="0"/>
              </a:rPr>
              <a:t>“Muneer </a:t>
            </a:r>
            <a:r>
              <a:rPr lang="en-US" sz="2200" b="0" i="0" dirty="0" err="1">
                <a:effectLst/>
                <a:latin typeface="Georgia" panose="02040502050405020303" pitchFamily="18" charset="0"/>
              </a:rPr>
              <a:t>Satter</a:t>
            </a:r>
            <a:r>
              <a:rPr lang="en-US" sz="2200" b="0" i="0" dirty="0">
                <a:effectLst/>
                <a:latin typeface="Georgia" panose="02040502050405020303" pitchFamily="18" charset="0"/>
              </a:rPr>
              <a:t>, a retired partner at Goldman Sachs who now manages a medical device investment fund as well as his family office, is a philanthropist who believes in results-focused grant making and doesn’t mind taking a risk here and there to maximize his impact. Through his family foundation, he and his wife, Kristen Hertel, invest in strong leaders tackling challenges like human rights abuses, poverty, educational disparities, disease and environmental issues. For example, Muneer established a first-of-its-kind fellowship for Harvard Law School students and recent graduates that responds to mass atrocities and human rights abuses around the world, while also creating a pipeline of human rights lawyers.” </a:t>
            </a:r>
          </a:p>
          <a:p>
            <a:r>
              <a:rPr lang="en-US" sz="1800" b="0" i="0" u="sng" dirty="0">
                <a:solidFill>
                  <a:srgbClr val="917E52"/>
                </a:solidFill>
                <a:effectLst/>
                <a:latin typeface="Georgia" panose="02040502050405020303" pitchFamily="18" charset="0"/>
              </a:rPr>
              <a:t>satterfoundation.com</a:t>
            </a:r>
            <a:endParaRPr lang="en-US" dirty="0"/>
          </a:p>
        </p:txBody>
      </p:sp>
    </p:spTree>
    <p:extLst>
      <p:ext uri="{BB962C8B-B14F-4D97-AF65-F5344CB8AC3E}">
        <p14:creationId xmlns:p14="http://schemas.microsoft.com/office/powerpoint/2010/main" val="135924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CD65-CB96-4EB9-BAC6-E849E2E2DD2D}"/>
              </a:ext>
            </a:extLst>
          </p:cNvPr>
          <p:cNvSpPr>
            <a:spLocks noGrp="1"/>
          </p:cNvSpPr>
          <p:nvPr>
            <p:ph type="title"/>
          </p:nvPr>
        </p:nvSpPr>
        <p:spPr>
          <a:xfrm>
            <a:off x="292968" y="126586"/>
            <a:ext cx="10515600" cy="1325563"/>
          </a:xfrm>
        </p:spPr>
        <p:txBody>
          <a:bodyPr/>
          <a:lstStyle/>
          <a:p>
            <a:r>
              <a:rPr lang="en-US" dirty="0"/>
              <a:t>ARABELLA CONT…</a:t>
            </a:r>
          </a:p>
        </p:txBody>
      </p:sp>
      <p:sp>
        <p:nvSpPr>
          <p:cNvPr id="3" name="Content Placeholder 2">
            <a:extLst>
              <a:ext uri="{FF2B5EF4-FFF2-40B4-BE49-F238E27FC236}">
                <a16:creationId xmlns:a16="http://schemas.microsoft.com/office/drawing/2014/main" id="{A4DE1A05-382C-4BE3-BEBB-313417FE0022}"/>
              </a:ext>
            </a:extLst>
          </p:cNvPr>
          <p:cNvSpPr>
            <a:spLocks noGrp="1"/>
          </p:cNvSpPr>
          <p:nvPr>
            <p:ph idx="1"/>
          </p:nvPr>
        </p:nvSpPr>
        <p:spPr>
          <a:xfrm>
            <a:off x="231913" y="1311965"/>
            <a:ext cx="11728174" cy="4660536"/>
          </a:xfrm>
        </p:spPr>
        <p:txBody>
          <a:bodyPr>
            <a:noAutofit/>
          </a:bodyPr>
          <a:lstStyle/>
          <a:p>
            <a:pPr algn="l" fontAlgn="base"/>
            <a:r>
              <a:rPr lang="en-US" sz="2200" b="0" i="0" dirty="0">
                <a:solidFill>
                  <a:srgbClr val="000000"/>
                </a:solidFill>
                <a:effectLst/>
                <a:latin typeface="Georgia" panose="02040502050405020303" pitchFamily="18" charset="0"/>
              </a:rPr>
              <a:t>They support family philanthropists, family foundations, by providing staffing. What that means is, there’s a whole bunch of foundations with assets between about $30 million and $300 million whose address is in the Arabella Office. </a:t>
            </a:r>
            <a:r>
              <a:rPr lang="en-US" sz="2200" dirty="0">
                <a:solidFill>
                  <a:srgbClr val="000000"/>
                </a:solidFill>
                <a:latin typeface="Georgia" panose="02040502050405020303" pitchFamily="18" charset="0"/>
              </a:rPr>
              <a:t>They </a:t>
            </a:r>
            <a:r>
              <a:rPr lang="en-US" sz="2200" b="0" i="0" dirty="0">
                <a:solidFill>
                  <a:srgbClr val="000000"/>
                </a:solidFill>
                <a:effectLst/>
                <a:latin typeface="Georgia" panose="02040502050405020303" pitchFamily="18" charset="0"/>
              </a:rPr>
              <a:t>are their executive director, their program officer, their grant manager.</a:t>
            </a:r>
          </a:p>
          <a:p>
            <a:pPr algn="l" fontAlgn="base"/>
            <a:r>
              <a:rPr lang="en-US" sz="2200" b="0" i="0" dirty="0">
                <a:solidFill>
                  <a:srgbClr val="000000"/>
                </a:solidFill>
                <a:effectLst/>
                <a:latin typeface="Georgia" panose="02040502050405020303" pitchFamily="18" charset="0"/>
              </a:rPr>
              <a:t>They provide strategy analysis for foundations of all types—big, professionally staffed foundations like the Rockefeller Foundation, small family foundations, corporate foundations. They will come to us and say, “We want to transform education in America. We want to eradicate this disease. We want to build great economic opportunity in our community.” And Arabella jumps in and does all the research and analysis. </a:t>
            </a:r>
            <a:r>
              <a:rPr lang="en-US" sz="2200" dirty="0">
                <a:solidFill>
                  <a:srgbClr val="000000"/>
                </a:solidFill>
                <a:latin typeface="Georgia" panose="02040502050405020303" pitchFamily="18" charset="0"/>
              </a:rPr>
              <a:t>They </a:t>
            </a:r>
            <a:r>
              <a:rPr lang="en-US" sz="2200" b="0" i="0" dirty="0">
                <a:solidFill>
                  <a:srgbClr val="000000"/>
                </a:solidFill>
                <a:effectLst/>
                <a:latin typeface="Georgia" panose="02040502050405020303" pitchFamily="18" charset="0"/>
              </a:rPr>
              <a:t>write a plan, and often those foundations will hire them to manage that for them.</a:t>
            </a:r>
          </a:p>
          <a:p>
            <a:pPr algn="l" fontAlgn="base"/>
            <a:r>
              <a:rPr lang="en-US" sz="2200" dirty="0">
                <a:solidFill>
                  <a:srgbClr val="000000"/>
                </a:solidFill>
                <a:latin typeface="Georgia" panose="02040502050405020303" pitchFamily="18" charset="0"/>
              </a:rPr>
              <a:t>They</a:t>
            </a:r>
            <a:r>
              <a:rPr lang="en-US" sz="2200" b="0" i="0" dirty="0">
                <a:solidFill>
                  <a:srgbClr val="000000"/>
                </a:solidFill>
                <a:effectLst/>
                <a:latin typeface="Georgia" panose="02040502050405020303" pitchFamily="18" charset="0"/>
              </a:rPr>
              <a:t> also have an impact-investing arm where they’re sourcing for-profit investments that align with their clients’ interests. So for a client that cares about education reform, they find investment opportunities in education technology companies. And they manage collaboratives among funders. So if five funders want to come together and jointly address sustainable energy in America and policies that affect that, they manage a group of funders to work together and facilitate their work.</a:t>
            </a:r>
          </a:p>
          <a:p>
            <a:endParaRPr lang="en-US" sz="2200" dirty="0"/>
          </a:p>
        </p:txBody>
      </p:sp>
    </p:spTree>
    <p:extLst>
      <p:ext uri="{BB962C8B-B14F-4D97-AF65-F5344CB8AC3E}">
        <p14:creationId xmlns:p14="http://schemas.microsoft.com/office/powerpoint/2010/main" val="228645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9D4679-1078-477A-95C8-14F8C8674349}"/>
              </a:ext>
            </a:extLst>
          </p:cNvPr>
          <p:cNvPicPr>
            <a:picLocks noChangeAspect="1"/>
          </p:cNvPicPr>
          <p:nvPr/>
        </p:nvPicPr>
        <p:blipFill>
          <a:blip r:embed="rId2"/>
          <a:stretch>
            <a:fillRect/>
          </a:stretch>
        </p:blipFill>
        <p:spPr>
          <a:xfrm>
            <a:off x="782069" y="97367"/>
            <a:ext cx="10416196" cy="6858000"/>
          </a:xfrm>
          <a:prstGeom prst="rect">
            <a:avLst/>
          </a:prstGeom>
        </p:spPr>
      </p:pic>
    </p:spTree>
    <p:extLst>
      <p:ext uri="{BB962C8B-B14F-4D97-AF65-F5344CB8AC3E}">
        <p14:creationId xmlns:p14="http://schemas.microsoft.com/office/powerpoint/2010/main" val="329842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5FB164-0177-4CAD-8BB0-69275ADE8BC0}"/>
              </a:ext>
            </a:extLst>
          </p:cNvPr>
          <p:cNvPicPr>
            <a:picLocks noChangeAspect="1"/>
          </p:cNvPicPr>
          <p:nvPr/>
        </p:nvPicPr>
        <p:blipFill>
          <a:blip r:embed="rId2"/>
          <a:stretch>
            <a:fillRect/>
          </a:stretch>
        </p:blipFill>
        <p:spPr>
          <a:xfrm>
            <a:off x="425962" y="570331"/>
            <a:ext cx="11546431" cy="5932095"/>
          </a:xfrm>
          <a:prstGeom prst="rect">
            <a:avLst/>
          </a:prstGeom>
        </p:spPr>
      </p:pic>
    </p:spTree>
    <p:extLst>
      <p:ext uri="{BB962C8B-B14F-4D97-AF65-F5344CB8AC3E}">
        <p14:creationId xmlns:p14="http://schemas.microsoft.com/office/powerpoint/2010/main" val="91125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C0EBE-1880-40F1-81F0-B44A3DFDFFA9}"/>
              </a:ext>
            </a:extLst>
          </p:cNvPr>
          <p:cNvPicPr>
            <a:picLocks noChangeAspect="1"/>
          </p:cNvPicPr>
          <p:nvPr/>
        </p:nvPicPr>
        <p:blipFill>
          <a:blip r:embed="rId2"/>
          <a:stretch>
            <a:fillRect/>
          </a:stretch>
        </p:blipFill>
        <p:spPr>
          <a:xfrm>
            <a:off x="261257" y="867199"/>
            <a:ext cx="11784969" cy="4748756"/>
          </a:xfrm>
          <a:prstGeom prst="rect">
            <a:avLst/>
          </a:prstGeom>
        </p:spPr>
      </p:pic>
    </p:spTree>
    <p:extLst>
      <p:ext uri="{BB962C8B-B14F-4D97-AF65-F5344CB8AC3E}">
        <p14:creationId xmlns:p14="http://schemas.microsoft.com/office/powerpoint/2010/main" val="244165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7D46-A990-4AAF-BDF6-469636F08A02}"/>
              </a:ext>
            </a:extLst>
          </p:cNvPr>
          <p:cNvSpPr>
            <a:spLocks noGrp="1"/>
          </p:cNvSpPr>
          <p:nvPr>
            <p:ph type="title"/>
          </p:nvPr>
        </p:nvSpPr>
        <p:spPr/>
        <p:txBody>
          <a:bodyPr/>
          <a:lstStyle/>
          <a:p>
            <a:r>
              <a:rPr lang="en-US" b="1" dirty="0"/>
              <a:t>The Hopewell Fund</a:t>
            </a:r>
          </a:p>
        </p:txBody>
      </p:sp>
      <p:sp>
        <p:nvSpPr>
          <p:cNvPr id="3" name="Content Placeholder 2">
            <a:extLst>
              <a:ext uri="{FF2B5EF4-FFF2-40B4-BE49-F238E27FC236}">
                <a16:creationId xmlns:a16="http://schemas.microsoft.com/office/drawing/2014/main" id="{7F635896-BC1D-4D1B-B717-B4D136FC31F9}"/>
              </a:ext>
            </a:extLst>
          </p:cNvPr>
          <p:cNvSpPr>
            <a:spLocks noGrp="1"/>
          </p:cNvSpPr>
          <p:nvPr>
            <p:ph idx="1"/>
          </p:nvPr>
        </p:nvSpPr>
        <p:spPr/>
        <p:txBody>
          <a:bodyPr/>
          <a:lstStyle/>
          <a:p>
            <a:r>
              <a:rPr lang="en-US" b="0" i="0" dirty="0">
                <a:solidFill>
                  <a:srgbClr val="000000"/>
                </a:solidFill>
                <a:effectLst/>
                <a:latin typeface="Georgia" panose="02040502050405020303" pitchFamily="18" charset="0"/>
              </a:rPr>
              <a:t>The </a:t>
            </a:r>
            <a:r>
              <a:rPr lang="en-US" b="0" i="0" u="none" strike="noStrike" dirty="0">
                <a:solidFill>
                  <a:srgbClr val="074BA2"/>
                </a:solidFill>
                <a:effectLst/>
                <a:latin typeface="Georgia" panose="02040502050405020303" pitchFamily="18" charset="0"/>
                <a:hlinkClick r:id="rId2"/>
              </a:rPr>
              <a:t>Hopewell Fund</a:t>
            </a:r>
            <a:r>
              <a:rPr lang="en-US" b="0" i="0" dirty="0">
                <a:solidFill>
                  <a:srgbClr val="000000"/>
                </a:solidFill>
                <a:effectLst/>
                <a:latin typeface="Georgia" panose="02040502050405020303" pitchFamily="18" charset="0"/>
              </a:rPr>
              <a:t> is a 501(c)(3) nonprofit created in 2015 that primarily sponsors activist groups focused on abortion access and other social issues.  </a:t>
            </a:r>
          </a:p>
          <a:p>
            <a:r>
              <a:rPr lang="en-US" b="0" i="0" dirty="0">
                <a:solidFill>
                  <a:srgbClr val="000000"/>
                </a:solidFill>
                <a:effectLst/>
                <a:latin typeface="Georgia" panose="02040502050405020303" pitchFamily="18" charset="0"/>
              </a:rPr>
              <a:t>In 2019, the Hopewell Fund reported revenues of $86 million</a:t>
            </a:r>
            <a:endParaRPr lang="en-US" dirty="0"/>
          </a:p>
        </p:txBody>
      </p:sp>
    </p:spTree>
    <p:extLst>
      <p:ext uri="{BB962C8B-B14F-4D97-AF65-F5344CB8AC3E}">
        <p14:creationId xmlns:p14="http://schemas.microsoft.com/office/powerpoint/2010/main" val="376670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1688-CBA2-448E-B6B3-3850EB078EB7}"/>
              </a:ext>
            </a:extLst>
          </p:cNvPr>
          <p:cNvSpPr>
            <a:spLocks noGrp="1"/>
          </p:cNvSpPr>
          <p:nvPr>
            <p:ph type="title"/>
          </p:nvPr>
        </p:nvSpPr>
        <p:spPr/>
        <p:txBody>
          <a:bodyPr/>
          <a:lstStyle/>
          <a:p>
            <a:r>
              <a:rPr lang="en-US" dirty="0"/>
              <a:t>The Windward Fund</a:t>
            </a:r>
          </a:p>
        </p:txBody>
      </p:sp>
      <p:sp>
        <p:nvSpPr>
          <p:cNvPr id="3" name="Content Placeholder 2">
            <a:extLst>
              <a:ext uri="{FF2B5EF4-FFF2-40B4-BE49-F238E27FC236}">
                <a16:creationId xmlns:a16="http://schemas.microsoft.com/office/drawing/2014/main" id="{9273550C-D6EB-4EB7-B26B-3A4BDDC5321B}"/>
              </a:ext>
            </a:extLst>
          </p:cNvPr>
          <p:cNvSpPr>
            <a:spLocks noGrp="1"/>
          </p:cNvSpPr>
          <p:nvPr>
            <p:ph idx="1"/>
          </p:nvPr>
        </p:nvSpPr>
        <p:spPr/>
        <p:txBody>
          <a:bodyPr>
            <a:normAutofit/>
          </a:bodyPr>
          <a:lstStyle/>
          <a:p>
            <a:pPr algn="l"/>
            <a:r>
              <a:rPr lang="en-US" sz="3000" b="0" i="0" dirty="0">
                <a:solidFill>
                  <a:srgbClr val="000000"/>
                </a:solidFill>
                <a:effectLst/>
                <a:latin typeface="Times New Roman" panose="02020603050405020304" pitchFamily="18" charset="0"/>
                <a:cs typeface="Times New Roman" panose="02020603050405020304" pitchFamily="18" charset="0"/>
              </a:rPr>
              <a:t>The </a:t>
            </a:r>
            <a:r>
              <a:rPr lang="en-US" sz="3000" b="0" i="0" u="none" strike="noStrike" dirty="0">
                <a:solidFill>
                  <a:srgbClr val="074BA2"/>
                </a:solidFill>
                <a:effectLst/>
                <a:latin typeface="Times New Roman" panose="02020603050405020304" pitchFamily="18" charset="0"/>
                <a:cs typeface="Times New Roman" panose="02020603050405020304" pitchFamily="18" charset="0"/>
                <a:hlinkClick r:id="rId2"/>
              </a:rPr>
              <a:t>Windward Fund</a:t>
            </a:r>
            <a:r>
              <a:rPr lang="en-US" sz="3000" b="0" i="0" dirty="0">
                <a:solidFill>
                  <a:srgbClr val="000000"/>
                </a:solidFill>
                <a:effectLst/>
                <a:latin typeface="Times New Roman" panose="02020603050405020304" pitchFamily="18" charset="0"/>
                <a:cs typeface="Times New Roman" panose="02020603050405020304" pitchFamily="18" charset="0"/>
              </a:rPr>
              <a:t> is a 501(c)(3) nonprofit formed in 2015 that primarily sponsors environmentalist groups. </a:t>
            </a:r>
            <a:endParaRPr lang="en-US" sz="3000" b="1" i="0" baseline="30000" dirty="0">
              <a:solidFill>
                <a:srgbClr val="074BA2"/>
              </a:solidFill>
              <a:effectLst/>
              <a:latin typeface="Times New Roman" panose="02020603050405020304" pitchFamily="18" charset="0"/>
              <a:cs typeface="Times New Roman" panose="02020603050405020304" pitchFamily="18" charset="0"/>
            </a:endParaRPr>
          </a:p>
          <a:p>
            <a:pPr algn="l"/>
            <a:r>
              <a:rPr lang="en-US" sz="3000" dirty="0">
                <a:solidFill>
                  <a:srgbClr val="000000"/>
                </a:solidFill>
                <a:latin typeface="Times New Roman" panose="02020603050405020304" pitchFamily="18" charset="0"/>
                <a:cs typeface="Times New Roman" panose="02020603050405020304" pitchFamily="18" charset="0"/>
              </a:rPr>
              <a:t>The W</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indward Fund focuses on environmentalist causes, thanks to funding that includes multi-million dollar grants from the Rockefeller, Kellogg, and Walton (of Wal-Mart fame) Foundations. </a:t>
            </a:r>
          </a:p>
        </p:txBody>
      </p:sp>
    </p:spTree>
    <p:extLst>
      <p:ext uri="{BB962C8B-B14F-4D97-AF65-F5344CB8AC3E}">
        <p14:creationId xmlns:p14="http://schemas.microsoft.com/office/powerpoint/2010/main" val="123553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DAA75-187B-4841-89CD-09AA3E6CFA50}"/>
              </a:ext>
            </a:extLst>
          </p:cNvPr>
          <p:cNvSpPr>
            <a:spLocks noGrp="1"/>
          </p:cNvSpPr>
          <p:nvPr>
            <p:ph idx="1"/>
          </p:nvPr>
        </p:nvSpPr>
        <p:spPr>
          <a:xfrm>
            <a:off x="838200" y="1124542"/>
            <a:ext cx="10515600" cy="5052421"/>
          </a:xfrm>
        </p:spPr>
        <p:txBody>
          <a:bodyPr>
            <a:normAutofit/>
          </a:bodyPr>
          <a:lstStyle/>
          <a:p>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real stars of the Arabella network are the New Venture Fund and the Sixteen Thirty Fund. </a:t>
            </a:r>
          </a:p>
          <a:p>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pair regularly work hand-in-hand to maximize the effectiveness of their “pop-up” campaigns. </a:t>
            </a:r>
          </a:p>
          <a:p>
            <a:r>
              <a:rPr lang="en-US" sz="2200" b="0" i="0" u="none" strike="noStrike" baseline="0" dirty="0">
                <a:solidFill>
                  <a:srgbClr val="000000"/>
                </a:solidFill>
                <a:latin typeface="Times New Roman" panose="02020603050405020304" pitchFamily="18" charset="0"/>
                <a:cs typeface="Times New Roman" panose="02020603050405020304" pitchFamily="18" charset="0"/>
              </a:rPr>
              <a:t>This tends to take the form of a New Venture-sponsored fundraising arm and a Sixteen Thirty-sponsored advocacy and lobbying arm. </a:t>
            </a:r>
          </a:p>
          <a:p>
            <a:r>
              <a:rPr lang="en-US" sz="2200" b="0" i="0" u="none" strike="noStrike" baseline="0" dirty="0">
                <a:solidFill>
                  <a:srgbClr val="000000"/>
                </a:solidFill>
                <a:latin typeface="Times New Roman" panose="02020603050405020304" pitchFamily="18" charset="0"/>
                <a:cs typeface="Times New Roman" panose="02020603050405020304" pitchFamily="18" charset="0"/>
              </a:rPr>
              <a:t>Under this model, these “pop-up” projects take full advantage of the two Fund’s different tax statuses. </a:t>
            </a:r>
          </a:p>
          <a:p>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fundraising arm, for instance, offers donors tax-deductibility on their donations, thanks to the New Venture Fund’s 501(c)(3) designation, and that same status also makes it easier for multi-billion-dollar foundations to contribute, while hiding what particular project they’re supporting. The advocacy arm, on the other hand, is allowed far greater lobbying limits by the IRS under the Sixteen Thirty Fund’s 501(c)(4) designation. </a:t>
            </a:r>
            <a:endParaRPr lang="en-US" sz="2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29A456B-094E-47F6-9C31-FAC3093757A0}"/>
              </a:ext>
            </a:extLst>
          </p:cNvPr>
          <p:cNvSpPr txBox="1"/>
          <p:nvPr/>
        </p:nvSpPr>
        <p:spPr>
          <a:xfrm>
            <a:off x="2141172" y="363488"/>
            <a:ext cx="8695319" cy="553998"/>
          </a:xfrm>
          <a:prstGeom prst="rect">
            <a:avLst/>
          </a:prstGeom>
          <a:noFill/>
        </p:spPr>
        <p:txBody>
          <a:bodyPr wrap="square" rtlCol="0">
            <a:spAutoFit/>
          </a:bodyPr>
          <a:lstStyle/>
          <a:p>
            <a:r>
              <a:rPr lang="en-US" sz="3000" b="1" dirty="0"/>
              <a:t>The New Venture Fund and Sixteen Thirty Fund</a:t>
            </a:r>
          </a:p>
        </p:txBody>
      </p:sp>
    </p:spTree>
    <p:extLst>
      <p:ext uri="{BB962C8B-B14F-4D97-AF65-F5344CB8AC3E}">
        <p14:creationId xmlns:p14="http://schemas.microsoft.com/office/powerpoint/2010/main" val="1827115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6525</TotalTime>
  <Words>2438</Words>
  <Application>Microsoft Office PowerPoint</Application>
  <PresentationFormat>Widescreen</PresentationFormat>
  <Paragraphs>115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Garamond Pro</vt:lpstr>
      <vt:lpstr>Arial</vt:lpstr>
      <vt:lpstr>Calibri</vt:lpstr>
      <vt:lpstr>Calibri Light</vt:lpstr>
      <vt:lpstr>Georgia</vt:lpstr>
      <vt:lpstr>Montserrat</vt:lpstr>
      <vt:lpstr>Times New Roman</vt:lpstr>
      <vt:lpstr>Office Theme</vt:lpstr>
      <vt:lpstr>2. How It Started</vt:lpstr>
      <vt:lpstr>ARABELLA ADVISORS</vt:lpstr>
      <vt:lpstr>ARABELLA CONT…</vt:lpstr>
      <vt:lpstr>PowerPoint Presentation</vt:lpstr>
      <vt:lpstr>PowerPoint Presentation</vt:lpstr>
      <vt:lpstr>PowerPoint Presentation</vt:lpstr>
      <vt:lpstr>The Hopewell Fund</vt:lpstr>
      <vt:lpstr>The Windward Fund</vt:lpstr>
      <vt:lpstr>PowerPoint Presentation</vt:lpstr>
      <vt:lpstr>New Venture Fund</vt:lpstr>
      <vt:lpstr>PowerPoint Presentation</vt:lpstr>
      <vt:lpstr>Sixteen Thirty Fund 2020 Donations</vt:lpstr>
      <vt:lpstr>Sixteen Thirty Fund – 501 (c)(4)</vt:lpstr>
      <vt:lpstr>PowerPoint Presentation</vt:lpstr>
      <vt:lpstr>PowerPoint Presentation</vt:lpstr>
      <vt:lpstr>Media - Institute for Nonprofit News</vt:lpstr>
      <vt:lpstr>AMALGAMATED BANK</vt:lpstr>
      <vt:lpstr>AMALGAMATED CLIENTS</vt:lpstr>
      <vt:lpstr>FOUNDATION SPENDING ON NON-PROFIT ORGANIZATIONS INVOLVED IN U.S. ELECTORAL POLICY</vt:lpstr>
      <vt:lpstr>PowerPoint Presentation</vt:lpstr>
      <vt:lpstr>PowerPoint Presentation</vt:lpstr>
      <vt:lpstr>FOUNDATION FUNDING</vt:lpstr>
      <vt:lpstr>DONOR ADVISED FUND </vt:lpstr>
      <vt:lpstr>Muneer Satter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wren</dc:creator>
  <cp:lastModifiedBy>Jared Small</cp:lastModifiedBy>
  <cp:revision>24</cp:revision>
  <dcterms:created xsi:type="dcterms:W3CDTF">2021-02-13T18:47:56Z</dcterms:created>
  <dcterms:modified xsi:type="dcterms:W3CDTF">2021-07-30T19:38:51Z</dcterms:modified>
</cp:coreProperties>
</file>