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3657600" cy="82296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0000"/>
    <a:srgbClr val="EE0000"/>
    <a:srgbClr val="CC0000"/>
    <a:srgbClr val="FF0000"/>
    <a:srgbClr val="7F7E73"/>
    <a:srgbClr val="706F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60"/>
  </p:normalViewPr>
  <p:slideViewPr>
    <p:cSldViewPr snapToGrid="0">
      <p:cViewPr>
        <p:scale>
          <a:sx n="100" d="100"/>
          <a:sy n="100" d="100"/>
        </p:scale>
        <p:origin x="2746" y="-1560"/>
      </p:cViewPr>
      <p:guideLst>
        <p:guide orient="horz" pos="324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27218-E4B5-464C-8113-80B0C34083BF}" type="datetimeFigureOut">
              <a:rPr lang="en-US" smtClean="0"/>
              <a:t>6/4/2021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40038" y="1171575"/>
            <a:ext cx="140652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0088"/>
            <a:ext cx="5670550" cy="3690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B7273-2407-4E31-987E-759194270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85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B7273-2407-4E31-987E-7591942702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5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4321" y="2551180"/>
            <a:ext cx="3108960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548641" y="4608579"/>
            <a:ext cx="2560320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82880" y="1892811"/>
            <a:ext cx="1591056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883665" y="1892811"/>
            <a:ext cx="1591056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"/>
            <a:ext cx="3420110" cy="875110"/>
          </a:xfrm>
          <a:custGeom>
            <a:avLst/>
            <a:gdLst/>
            <a:ahLst/>
            <a:cxnLst/>
            <a:rect l="l" t="t" r="r" b="b"/>
            <a:pathLst>
              <a:path w="3420110" h="777875">
                <a:moveTo>
                  <a:pt x="0" y="777646"/>
                </a:moveTo>
                <a:lnTo>
                  <a:pt x="3419855" y="777646"/>
                </a:lnTo>
                <a:lnTo>
                  <a:pt x="3419855" y="0"/>
                </a:lnTo>
                <a:lnTo>
                  <a:pt x="0" y="0"/>
                </a:lnTo>
                <a:lnTo>
                  <a:pt x="0" y="777646"/>
                </a:lnTo>
                <a:close/>
              </a:path>
            </a:pathLst>
          </a:custGeom>
          <a:solidFill>
            <a:srgbClr val="C0BB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74855"/>
            <a:ext cx="3429000" cy="1419463"/>
          </a:xfrm>
          <a:custGeom>
            <a:avLst/>
            <a:gdLst/>
            <a:ahLst/>
            <a:cxnLst/>
            <a:rect l="l" t="t" r="r" b="b"/>
            <a:pathLst>
              <a:path w="3429000" h="1261745">
                <a:moveTo>
                  <a:pt x="0" y="1261465"/>
                </a:moveTo>
                <a:lnTo>
                  <a:pt x="3429000" y="1261465"/>
                </a:lnTo>
                <a:lnTo>
                  <a:pt x="3429000" y="0"/>
                </a:lnTo>
                <a:lnTo>
                  <a:pt x="0" y="0"/>
                </a:lnTo>
                <a:lnTo>
                  <a:pt x="0" y="126146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2531744"/>
            <a:ext cx="3429000" cy="2653188"/>
          </a:xfrm>
          <a:custGeom>
            <a:avLst/>
            <a:gdLst/>
            <a:ahLst/>
            <a:cxnLst/>
            <a:rect l="l" t="t" r="r" b="b"/>
            <a:pathLst>
              <a:path w="3429000" h="2358390">
                <a:moveTo>
                  <a:pt x="0" y="2358136"/>
                </a:moveTo>
                <a:lnTo>
                  <a:pt x="3429000" y="2358136"/>
                </a:lnTo>
                <a:lnTo>
                  <a:pt x="3429000" y="0"/>
                </a:lnTo>
                <a:lnTo>
                  <a:pt x="0" y="0"/>
                </a:lnTo>
                <a:lnTo>
                  <a:pt x="0" y="2358136"/>
                </a:lnTo>
                <a:close/>
              </a:path>
            </a:pathLst>
          </a:custGeom>
          <a:solidFill>
            <a:srgbClr val="EE2C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881" y="329188"/>
            <a:ext cx="3291840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2881" y="1892811"/>
            <a:ext cx="3291840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3585" y="7653532"/>
            <a:ext cx="1170432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2885" y="7653528"/>
            <a:ext cx="841247" cy="5665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633477" y="7653532"/>
            <a:ext cx="841247" cy="2832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AAD5657-DEF5-4F3B-978B-99C4B98B0FF2}"/>
              </a:ext>
            </a:extLst>
          </p:cNvPr>
          <p:cNvSpPr txBox="1"/>
          <p:nvPr/>
        </p:nvSpPr>
        <p:spPr>
          <a:xfrm>
            <a:off x="101453" y="6119367"/>
            <a:ext cx="33775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Every </a:t>
            </a:r>
            <a:r>
              <a:rPr lang="en-US" sz="1600" b="1" i="1" u="sng" dirty="0">
                <a:solidFill>
                  <a:schemeClr val="bg1"/>
                </a:solidFill>
                <a:latin typeface="Century" panose="02040604050505020304" pitchFamily="18" charset="0"/>
              </a:rPr>
              <a:t>YES 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answer is a value of the Republican Party!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00E9E4-6597-4343-8386-BE276BB2B97C}"/>
              </a:ext>
            </a:extLst>
          </p:cNvPr>
          <p:cNvSpPr txBox="1"/>
          <p:nvPr/>
        </p:nvSpPr>
        <p:spPr>
          <a:xfrm>
            <a:off x="2613173" y="20735"/>
            <a:ext cx="9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YES      NO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C299BC-7A39-41CF-AE8F-2EDC6D585D1E}"/>
              </a:ext>
            </a:extLst>
          </p:cNvPr>
          <p:cNvCxnSpPr>
            <a:cxnSpLocks/>
          </p:cNvCxnSpPr>
          <p:nvPr/>
        </p:nvCxnSpPr>
        <p:spPr>
          <a:xfrm>
            <a:off x="3076822" y="384927"/>
            <a:ext cx="0" cy="5419686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327492A-A177-4953-955E-10F6461192E6}"/>
              </a:ext>
            </a:extLst>
          </p:cNvPr>
          <p:cNvSpPr txBox="1"/>
          <p:nvPr/>
        </p:nvSpPr>
        <p:spPr>
          <a:xfrm>
            <a:off x="178582" y="266070"/>
            <a:ext cx="248031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strong family values?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a quality education for your children?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low-cost college education?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school choice for parents &amp; children?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immigration reform?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religious freedom and freedom from government interference?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the government should encourage new businesses?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>
              <a:spcBef>
                <a:spcPts val="4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lower taxes?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in less government regulations?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DO YOU BELIEVE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you should decide what’s best for your family and not </a:t>
            </a:r>
            <a:r>
              <a:rPr lang="en-US" sz="1200" dirty="0">
                <a:solidFill>
                  <a:schemeClr val="bg1"/>
                </a:solidFill>
              </a:rPr>
              <a:t>the government?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132D46C-5570-4819-BDC8-B828CEBBCFDB}"/>
              </a:ext>
            </a:extLst>
          </p:cNvPr>
          <p:cNvSpPr txBox="1"/>
          <p:nvPr/>
        </p:nvSpPr>
        <p:spPr>
          <a:xfrm>
            <a:off x="870064" y="6795520"/>
            <a:ext cx="27376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Grassroots For America </a:t>
            </a:r>
          </a:p>
          <a:p>
            <a:pPr algn="ctr"/>
            <a:r>
              <a:rPr lang="en-US" sz="1200" b="1" i="1" dirty="0">
                <a:solidFill>
                  <a:schemeClr val="bg1"/>
                </a:solidFill>
              </a:rPr>
              <a:t>Protecting the Constitution </a:t>
            </a: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lang="en-US" sz="1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kumimoji="0" lang="en-US" sz="12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www.grassrootsforamerica.org</a:t>
            </a:r>
            <a:r>
              <a:rPr lang="en-US" sz="1200" b="1" dirty="0">
                <a:solidFill>
                  <a:schemeClr val="bg1"/>
                </a:solidFill>
              </a:rPr>
              <a:t>  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3A8837-9DB5-4375-9D74-1E3C3EA134BA}"/>
              </a:ext>
            </a:extLst>
          </p:cNvPr>
          <p:cNvSpPr txBox="1"/>
          <p:nvPr/>
        </p:nvSpPr>
        <p:spPr>
          <a:xfrm>
            <a:off x="84502" y="7712075"/>
            <a:ext cx="3480046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 for by Grassroots For America, Inc. 501(c)(4)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authorized by any candidate or candidate’s committee.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340CAD-1F29-4DC3-A138-7017EFB7259D}"/>
              </a:ext>
            </a:extLst>
          </p:cNvPr>
          <p:cNvGrpSpPr/>
          <p:nvPr/>
        </p:nvGrpSpPr>
        <p:grpSpPr>
          <a:xfrm>
            <a:off x="2736539" y="366049"/>
            <a:ext cx="680566" cy="5320722"/>
            <a:chOff x="2742254" y="586779"/>
            <a:chExt cx="680566" cy="5204509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BE5C5F1-844D-4A49-A805-18F4383ED393}"/>
                </a:ext>
              </a:extLst>
            </p:cNvPr>
            <p:cNvSpPr/>
            <p:nvPr/>
          </p:nvSpPr>
          <p:spPr>
            <a:xfrm>
              <a:off x="2758567" y="3311060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D59551B-704A-4ECE-A517-C958758313E1}"/>
                </a:ext>
              </a:extLst>
            </p:cNvPr>
            <p:cNvSpPr/>
            <p:nvPr/>
          </p:nvSpPr>
          <p:spPr>
            <a:xfrm>
              <a:off x="3217793" y="2779377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B4A5AE5-4F4A-481A-B95A-541116499690}"/>
                </a:ext>
              </a:extLst>
            </p:cNvPr>
            <p:cNvSpPr/>
            <p:nvPr/>
          </p:nvSpPr>
          <p:spPr>
            <a:xfrm>
              <a:off x="3227675" y="586779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E6ECC3F-6841-4D23-A74D-49D182CEE271}"/>
                </a:ext>
              </a:extLst>
            </p:cNvPr>
            <p:cNvSpPr/>
            <p:nvPr/>
          </p:nvSpPr>
          <p:spPr>
            <a:xfrm>
              <a:off x="2758567" y="1102788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B54ADCD-3286-4F4C-A917-DAFD38C54C1D}"/>
                </a:ext>
              </a:extLst>
            </p:cNvPr>
            <p:cNvSpPr/>
            <p:nvPr/>
          </p:nvSpPr>
          <p:spPr>
            <a:xfrm>
              <a:off x="3223270" y="110771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37C903A-4BF9-4D0D-B79F-13E93BD1F6AE}"/>
                </a:ext>
              </a:extLst>
            </p:cNvPr>
            <p:cNvSpPr/>
            <p:nvPr/>
          </p:nvSpPr>
          <p:spPr>
            <a:xfrm>
              <a:off x="2748447" y="1669023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57C61BF-6D90-46EF-AA12-650B6DF6A1F3}"/>
                </a:ext>
              </a:extLst>
            </p:cNvPr>
            <p:cNvSpPr/>
            <p:nvPr/>
          </p:nvSpPr>
          <p:spPr>
            <a:xfrm>
              <a:off x="3212078" y="1669023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8D54F58-26F8-46B1-9D8F-CC5B3D221249}"/>
                </a:ext>
              </a:extLst>
            </p:cNvPr>
            <p:cNvSpPr/>
            <p:nvPr/>
          </p:nvSpPr>
          <p:spPr>
            <a:xfrm>
              <a:off x="2761902" y="59325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D319BAA-A699-4210-9981-3EDFB789BCE7}"/>
                </a:ext>
              </a:extLst>
            </p:cNvPr>
            <p:cNvSpPr/>
            <p:nvPr/>
          </p:nvSpPr>
          <p:spPr>
            <a:xfrm>
              <a:off x="3217793" y="2236261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4EDA5AC-51C8-49B9-A686-B70227F0D9C5}"/>
                </a:ext>
              </a:extLst>
            </p:cNvPr>
            <p:cNvSpPr/>
            <p:nvPr/>
          </p:nvSpPr>
          <p:spPr>
            <a:xfrm>
              <a:off x="2749875" y="2230235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44D9633-0161-4A41-9DB7-411932D4BF0C}"/>
                </a:ext>
              </a:extLst>
            </p:cNvPr>
            <p:cNvSpPr/>
            <p:nvPr/>
          </p:nvSpPr>
          <p:spPr>
            <a:xfrm>
              <a:off x="3223270" y="330643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EBB4B18-891A-49FB-9B33-57E230A83631}"/>
                </a:ext>
              </a:extLst>
            </p:cNvPr>
            <p:cNvSpPr/>
            <p:nvPr/>
          </p:nvSpPr>
          <p:spPr>
            <a:xfrm>
              <a:off x="3220173" y="5087027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D744A39E-EF71-480A-804B-AA6B0A76BFAF}"/>
                </a:ext>
              </a:extLst>
            </p:cNvPr>
            <p:cNvSpPr/>
            <p:nvPr/>
          </p:nvSpPr>
          <p:spPr>
            <a:xfrm>
              <a:off x="3214458" y="4573605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74DBFF87-5F66-48F9-9C05-E0FE5C7B315B}"/>
                </a:ext>
              </a:extLst>
            </p:cNvPr>
            <p:cNvSpPr/>
            <p:nvPr/>
          </p:nvSpPr>
          <p:spPr>
            <a:xfrm>
              <a:off x="3217080" y="3990238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750BF68-1626-4AE6-A9ED-54FA7F38134A}"/>
                </a:ext>
              </a:extLst>
            </p:cNvPr>
            <p:cNvSpPr/>
            <p:nvPr/>
          </p:nvSpPr>
          <p:spPr>
            <a:xfrm>
              <a:off x="2748447" y="3978773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8536D98B-6143-42AB-AC3B-1416983EC32E}"/>
                </a:ext>
              </a:extLst>
            </p:cNvPr>
            <p:cNvSpPr/>
            <p:nvPr/>
          </p:nvSpPr>
          <p:spPr>
            <a:xfrm>
              <a:off x="3228510" y="5605375"/>
              <a:ext cx="194310" cy="181691"/>
            </a:xfrm>
            <a:prstGeom prst="roundRect">
              <a:avLst>
                <a:gd name="adj" fmla="val 1981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7C325F2A-85D3-4074-A719-B313D3946169}"/>
                </a:ext>
              </a:extLst>
            </p:cNvPr>
            <p:cNvSpPr/>
            <p:nvPr/>
          </p:nvSpPr>
          <p:spPr>
            <a:xfrm>
              <a:off x="2755590" y="2763748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F6AB2FEA-0EAA-4FB0-8CB3-3AC59279AD70}"/>
                </a:ext>
              </a:extLst>
            </p:cNvPr>
            <p:cNvSpPr/>
            <p:nvPr/>
          </p:nvSpPr>
          <p:spPr>
            <a:xfrm>
              <a:off x="2742254" y="5092980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5A6E650-F71D-4149-8AD6-1B580C010AAE}"/>
                </a:ext>
              </a:extLst>
            </p:cNvPr>
            <p:cNvSpPr/>
            <p:nvPr/>
          </p:nvSpPr>
          <p:spPr>
            <a:xfrm>
              <a:off x="2748209" y="4567764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AF252097-B6A2-44D0-973D-8C4FDD5BA573}"/>
                </a:ext>
              </a:extLst>
            </p:cNvPr>
            <p:cNvSpPr/>
            <p:nvPr/>
          </p:nvSpPr>
          <p:spPr>
            <a:xfrm>
              <a:off x="2749875" y="5609597"/>
              <a:ext cx="194310" cy="181691"/>
            </a:xfrm>
            <a:prstGeom prst="roundRect">
              <a:avLst>
                <a:gd name="adj" fmla="val 1981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B5A95BEC-ECAE-4FEF-BFFB-281733CF7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300" y="6882033"/>
            <a:ext cx="695975" cy="6848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D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AAD5657-DEF5-4F3B-978B-99C4B98B0FF2}"/>
              </a:ext>
            </a:extLst>
          </p:cNvPr>
          <p:cNvSpPr txBox="1"/>
          <p:nvPr/>
        </p:nvSpPr>
        <p:spPr>
          <a:xfrm>
            <a:off x="60876" y="5965717"/>
            <a:ext cx="3527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¡</a:t>
            </a:r>
            <a:r>
              <a:rPr lang="en-US" sz="1600" b="1" i="1" dirty="0" err="1">
                <a:solidFill>
                  <a:schemeClr val="bg1"/>
                </a:solidFill>
                <a:latin typeface="Century" panose="02040604050505020304" pitchFamily="18" charset="0"/>
              </a:rPr>
              <a:t>Cada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 </a:t>
            </a:r>
            <a:r>
              <a:rPr lang="en-US" sz="1600" b="1" i="1" dirty="0" err="1">
                <a:solidFill>
                  <a:schemeClr val="bg1"/>
                </a:solidFill>
                <a:latin typeface="Century" panose="02040604050505020304" pitchFamily="18" charset="0"/>
              </a:rPr>
              <a:t>respuesta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 “Si” </a:t>
            </a:r>
            <a:r>
              <a:rPr lang="en-US" sz="1600" b="1" i="1" dirty="0" err="1">
                <a:solidFill>
                  <a:schemeClr val="bg1"/>
                </a:solidFill>
                <a:latin typeface="Century" panose="02040604050505020304" pitchFamily="18" charset="0"/>
              </a:rPr>
              <a:t>representa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 los </a:t>
            </a:r>
            <a:r>
              <a:rPr lang="en-US" sz="1600" b="1" i="1" dirty="0" err="1">
                <a:solidFill>
                  <a:schemeClr val="bg1"/>
                </a:solidFill>
                <a:latin typeface="Century" panose="02040604050505020304" pitchFamily="18" charset="0"/>
              </a:rPr>
              <a:t>valores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 del Partido </a:t>
            </a:r>
            <a:r>
              <a:rPr lang="en-US" sz="1600" b="1" i="1" dirty="0" err="1">
                <a:solidFill>
                  <a:schemeClr val="bg1"/>
                </a:solidFill>
                <a:latin typeface="Century" panose="02040604050505020304" pitchFamily="18" charset="0"/>
              </a:rPr>
              <a:t>Republicano</a:t>
            </a:r>
            <a:r>
              <a:rPr lang="en-US" sz="1600" b="1" i="1" dirty="0">
                <a:solidFill>
                  <a:schemeClr val="bg1"/>
                </a:solidFill>
                <a:latin typeface="Century" panose="02040604050505020304" pitchFamily="18" charset="0"/>
              </a:rPr>
              <a:t>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00E9E4-6597-4343-8386-BE276BB2B97C}"/>
              </a:ext>
            </a:extLst>
          </p:cNvPr>
          <p:cNvSpPr txBox="1"/>
          <p:nvPr/>
        </p:nvSpPr>
        <p:spPr>
          <a:xfrm>
            <a:off x="2613173" y="20735"/>
            <a:ext cx="942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  SI       NO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9C299BC-7A39-41CF-AE8F-2EDC6D585D1E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084660" y="328512"/>
            <a:ext cx="0" cy="5449353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327492A-A177-4953-955E-10F6461192E6}"/>
              </a:ext>
            </a:extLst>
          </p:cNvPr>
          <p:cNvSpPr txBox="1"/>
          <p:nvPr/>
        </p:nvSpPr>
        <p:spPr>
          <a:xfrm>
            <a:off x="60876" y="223503"/>
            <a:ext cx="2713854" cy="5704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CREE USTED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los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valores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  <a:p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familiares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CREE USTED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tener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una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buena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Calidad educative para sus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hijos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CREE USTED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un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programa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educación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universitaria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menos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Costo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>
              <a:spcAft>
                <a:spcPts val="400"/>
              </a:spcAft>
            </a:pPr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CREE USTED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programas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educación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donde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los padres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puedan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escoger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las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escuelas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donde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sus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hijos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deban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asistir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  <a:endParaRPr lang="en-US" sz="8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USTED CREE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reforma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migratoria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pPr>
              <a:spcBef>
                <a:spcPts val="600"/>
              </a:spcBef>
            </a:pPr>
            <a:endParaRPr lang="en-US" sz="10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USTED CREE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libertad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religiosa y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libertad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sin la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intervención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del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gobierno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USTED CREE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que el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gobierno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debe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promover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y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apoyar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nuevos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negocios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9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>
              <a:spcBef>
                <a:spcPts val="400"/>
              </a:spcBef>
            </a:pPr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USTED CREE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reducción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impuestos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USTED CREE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en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menos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regulaciones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gubernamentales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?</a:t>
            </a:r>
          </a:p>
          <a:p>
            <a:endParaRPr lang="en-US" sz="1200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¿</a:t>
            </a:r>
            <a:r>
              <a:rPr lang="en-US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CREE USTED 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que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cada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ciudadano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dibería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tener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la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opción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de decider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qué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es lo major para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su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familia</a:t>
            </a:r>
            <a:r>
              <a:rPr lang="en-US" sz="1200" dirty="0">
                <a:solidFill>
                  <a:schemeClr val="bg1"/>
                </a:solidFill>
                <a:latin typeface="Arial Narrow" panose="020B0606020202030204" pitchFamily="34" charset="0"/>
              </a:rPr>
              <a:t> y no el </a:t>
            </a:r>
            <a:r>
              <a:rPr lang="en-US" sz="1200" dirty="0" err="1">
                <a:solidFill>
                  <a:schemeClr val="bg1"/>
                </a:solidFill>
                <a:latin typeface="Arial Narrow" panose="020B0606020202030204" pitchFamily="34" charset="0"/>
              </a:rPr>
              <a:t>gobierno</a:t>
            </a:r>
            <a:r>
              <a:rPr lang="en-US" sz="1200" dirty="0">
                <a:solidFill>
                  <a:schemeClr val="bg1"/>
                </a:solidFill>
              </a:rPr>
              <a:t>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340CAD-1F29-4DC3-A138-7017EFB7259D}"/>
              </a:ext>
            </a:extLst>
          </p:cNvPr>
          <p:cNvGrpSpPr/>
          <p:nvPr/>
        </p:nvGrpSpPr>
        <p:grpSpPr>
          <a:xfrm>
            <a:off x="2744377" y="328512"/>
            <a:ext cx="680566" cy="5150671"/>
            <a:chOff x="2742254" y="586779"/>
            <a:chExt cx="680566" cy="5038177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1BE5C5F1-844D-4A49-A805-18F4383ED393}"/>
                </a:ext>
              </a:extLst>
            </p:cNvPr>
            <p:cNvSpPr/>
            <p:nvPr/>
          </p:nvSpPr>
          <p:spPr>
            <a:xfrm>
              <a:off x="2758567" y="3311060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D59551B-704A-4ECE-A517-C958758313E1}"/>
                </a:ext>
              </a:extLst>
            </p:cNvPr>
            <p:cNvSpPr/>
            <p:nvPr/>
          </p:nvSpPr>
          <p:spPr>
            <a:xfrm>
              <a:off x="3217793" y="2924722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2B4A5AE5-4F4A-481A-B95A-541116499690}"/>
                </a:ext>
              </a:extLst>
            </p:cNvPr>
            <p:cNvSpPr/>
            <p:nvPr/>
          </p:nvSpPr>
          <p:spPr>
            <a:xfrm>
              <a:off x="3227675" y="586779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E6ECC3F-6841-4D23-A74D-49D182CEE271}"/>
                </a:ext>
              </a:extLst>
            </p:cNvPr>
            <p:cNvSpPr/>
            <p:nvPr/>
          </p:nvSpPr>
          <p:spPr>
            <a:xfrm>
              <a:off x="2758567" y="1102788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0B54ADCD-3286-4F4C-A917-DAFD38C54C1D}"/>
                </a:ext>
              </a:extLst>
            </p:cNvPr>
            <p:cNvSpPr/>
            <p:nvPr/>
          </p:nvSpPr>
          <p:spPr>
            <a:xfrm>
              <a:off x="3223270" y="110771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37C903A-4BF9-4D0D-B79F-13E93BD1F6AE}"/>
                </a:ext>
              </a:extLst>
            </p:cNvPr>
            <p:cNvSpPr/>
            <p:nvPr/>
          </p:nvSpPr>
          <p:spPr>
            <a:xfrm>
              <a:off x="2748447" y="1669023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257C61BF-6D90-46EF-AA12-650B6DF6A1F3}"/>
                </a:ext>
              </a:extLst>
            </p:cNvPr>
            <p:cNvSpPr/>
            <p:nvPr/>
          </p:nvSpPr>
          <p:spPr>
            <a:xfrm>
              <a:off x="3212078" y="1669023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E8D54F58-26F8-46B1-9D8F-CC5B3D221249}"/>
                </a:ext>
              </a:extLst>
            </p:cNvPr>
            <p:cNvSpPr/>
            <p:nvPr/>
          </p:nvSpPr>
          <p:spPr>
            <a:xfrm>
              <a:off x="2761902" y="59325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D319BAA-A699-4210-9981-3EDFB789BCE7}"/>
                </a:ext>
              </a:extLst>
            </p:cNvPr>
            <p:cNvSpPr/>
            <p:nvPr/>
          </p:nvSpPr>
          <p:spPr>
            <a:xfrm>
              <a:off x="3217793" y="2225081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54EDA5AC-51C8-49B9-A686-B70227F0D9C5}"/>
                </a:ext>
              </a:extLst>
            </p:cNvPr>
            <p:cNvSpPr/>
            <p:nvPr/>
          </p:nvSpPr>
          <p:spPr>
            <a:xfrm>
              <a:off x="2749875" y="2219054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44D9633-0161-4A41-9DB7-411932D4BF0C}"/>
                </a:ext>
              </a:extLst>
            </p:cNvPr>
            <p:cNvSpPr/>
            <p:nvPr/>
          </p:nvSpPr>
          <p:spPr>
            <a:xfrm>
              <a:off x="3223270" y="3312026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1EBB4B18-891A-49FB-9B33-57E230A83631}"/>
                </a:ext>
              </a:extLst>
            </p:cNvPr>
            <p:cNvSpPr/>
            <p:nvPr/>
          </p:nvSpPr>
          <p:spPr>
            <a:xfrm>
              <a:off x="3220173" y="4941684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D744A39E-EF71-480A-804B-AA6B0A76BFAF}"/>
                </a:ext>
              </a:extLst>
            </p:cNvPr>
            <p:cNvSpPr/>
            <p:nvPr/>
          </p:nvSpPr>
          <p:spPr>
            <a:xfrm>
              <a:off x="3214458" y="4411489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5" name="Rectangle: Rounded Corners 34">
              <a:extLst>
                <a:ext uri="{FF2B5EF4-FFF2-40B4-BE49-F238E27FC236}">
                  <a16:creationId xmlns:a16="http://schemas.microsoft.com/office/drawing/2014/main" id="{74DBFF87-5F66-48F9-9C05-E0FE5C7B315B}"/>
                </a:ext>
              </a:extLst>
            </p:cNvPr>
            <p:cNvSpPr/>
            <p:nvPr/>
          </p:nvSpPr>
          <p:spPr>
            <a:xfrm>
              <a:off x="3217080" y="3861664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6750BF68-1626-4AE6-A9ED-54FA7F38134A}"/>
                </a:ext>
              </a:extLst>
            </p:cNvPr>
            <p:cNvSpPr/>
            <p:nvPr/>
          </p:nvSpPr>
          <p:spPr>
            <a:xfrm>
              <a:off x="2748447" y="3855790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8536D98B-6143-42AB-AC3B-1416983EC32E}"/>
                </a:ext>
              </a:extLst>
            </p:cNvPr>
            <p:cNvSpPr/>
            <p:nvPr/>
          </p:nvSpPr>
          <p:spPr>
            <a:xfrm>
              <a:off x="3228510" y="5443265"/>
              <a:ext cx="194310" cy="181691"/>
            </a:xfrm>
            <a:prstGeom prst="roundRect">
              <a:avLst>
                <a:gd name="adj" fmla="val 1981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7C325F2A-85D3-4074-A719-B313D3946169}"/>
                </a:ext>
              </a:extLst>
            </p:cNvPr>
            <p:cNvSpPr/>
            <p:nvPr/>
          </p:nvSpPr>
          <p:spPr>
            <a:xfrm>
              <a:off x="2755590" y="2920274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9" name="Rectangle: Rounded Corners 38">
              <a:extLst>
                <a:ext uri="{FF2B5EF4-FFF2-40B4-BE49-F238E27FC236}">
                  <a16:creationId xmlns:a16="http://schemas.microsoft.com/office/drawing/2014/main" id="{F6AB2FEA-0EAA-4FB0-8CB3-3AC59279AD70}"/>
                </a:ext>
              </a:extLst>
            </p:cNvPr>
            <p:cNvSpPr/>
            <p:nvPr/>
          </p:nvSpPr>
          <p:spPr>
            <a:xfrm>
              <a:off x="2742254" y="4936455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85A6E650-F71D-4149-8AD6-1B580C010AAE}"/>
                </a:ext>
              </a:extLst>
            </p:cNvPr>
            <p:cNvSpPr/>
            <p:nvPr/>
          </p:nvSpPr>
          <p:spPr>
            <a:xfrm>
              <a:off x="2748209" y="4405649"/>
              <a:ext cx="194310" cy="17740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AF252097-B6A2-44D0-973D-8C4FDD5BA573}"/>
                </a:ext>
              </a:extLst>
            </p:cNvPr>
            <p:cNvSpPr/>
            <p:nvPr/>
          </p:nvSpPr>
          <p:spPr>
            <a:xfrm>
              <a:off x="2749875" y="5441890"/>
              <a:ext cx="194310" cy="181691"/>
            </a:xfrm>
            <a:prstGeom prst="roundRect">
              <a:avLst>
                <a:gd name="adj" fmla="val 1981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/>
                <a:t>v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866EF195-AF36-4F73-A61F-4850F545BCC0}"/>
              </a:ext>
            </a:extLst>
          </p:cNvPr>
          <p:cNvSpPr txBox="1"/>
          <p:nvPr/>
        </p:nvSpPr>
        <p:spPr>
          <a:xfrm>
            <a:off x="84502" y="7712075"/>
            <a:ext cx="3480046" cy="40011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Paid for by Grassroots For America, Inc. 501(c)(4)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authorized by any candidate or candidate’s committee.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5E80C6-1F9B-45A6-9C28-17F7A7521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806" y="6657679"/>
            <a:ext cx="2737341" cy="81693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10943C71-35E5-4FFD-9E12-1A3D9F26E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42" y="6790816"/>
            <a:ext cx="715840" cy="70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929</TotalTime>
  <Words>324</Words>
  <Application>Microsoft Office PowerPoint</Application>
  <PresentationFormat>Custom</PresentationFormat>
  <Paragraphs>54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 Narrow</vt:lpstr>
      <vt:lpstr>Calibri</vt:lpstr>
      <vt:lpstr>Century</vt:lpstr>
      <vt:lpstr>Segoe UI Symbol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Bonnie Rogers</dc:creator>
  <cp:lastModifiedBy>Christine Walker</cp:lastModifiedBy>
  <cp:revision>98</cp:revision>
  <cp:lastPrinted>2018-01-22T20:30:15Z</cp:lastPrinted>
  <dcterms:created xsi:type="dcterms:W3CDTF">2017-07-08T20:33:59Z</dcterms:created>
  <dcterms:modified xsi:type="dcterms:W3CDTF">2021-06-04T20:21:58Z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2013-08-11T00:00:00Z</vt:filetime>
  </property>
  <property fmtid="{D5CDD505-2E9C-101B-9397-08002B2CF9AE}" pid="3" name="Creator">
    <vt:lpwstr>Adobe InDesign CS6 (Macintosh)</vt:lpwstr>
  </property>
  <property fmtid="{D5CDD505-2E9C-101B-9397-08002B2CF9AE}" pid="4" name="LastSaved">
    <vt:filetime>2017-07-08T00:00:00Z</vt:filetime>
  </property>
</Properties>
</file>